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7" r:id="rId2"/>
    <p:sldId id="435" r:id="rId3"/>
    <p:sldId id="454" r:id="rId4"/>
    <p:sldId id="436" r:id="rId5"/>
    <p:sldId id="437" r:id="rId6"/>
    <p:sldId id="438" r:id="rId7"/>
    <p:sldId id="439" r:id="rId8"/>
    <p:sldId id="440" r:id="rId9"/>
    <p:sldId id="453" r:id="rId10"/>
    <p:sldId id="446" r:id="rId11"/>
    <p:sldId id="451" r:id="rId12"/>
    <p:sldId id="445" r:id="rId13"/>
    <p:sldId id="443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-1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vonne Lommen" userId="de4e5e05bc1259f1" providerId="LiveId" clId="{6879FC57-7C70-4DA8-87E7-7254E14FC6BF}"/>
    <pc:docChg chg="delSld">
      <pc:chgData name="Yvonne Lommen" userId="de4e5e05bc1259f1" providerId="LiveId" clId="{6879FC57-7C70-4DA8-87E7-7254E14FC6BF}" dt="2025-09-23T08:19:28.901" v="0" actId="2696"/>
      <pc:docMkLst>
        <pc:docMk/>
      </pc:docMkLst>
      <pc:sldChg chg="del">
        <pc:chgData name="Yvonne Lommen" userId="de4e5e05bc1259f1" providerId="LiveId" clId="{6879FC57-7C70-4DA8-87E7-7254E14FC6BF}" dt="2025-09-23T08:19:28.901" v="0" actId="2696"/>
        <pc:sldMkLst>
          <pc:docMk/>
          <pc:sldMk cId="18957253" sldId="45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80FB3-9619-2E4F-BED6-06B7CBDAF48D}" type="datetimeFigureOut">
              <a:rPr lang="nl-NL" smtClean="0"/>
              <a:t>23-9-2025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3140-C0A1-6F4E-80CD-5DD1392623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34888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80FB3-9619-2E4F-BED6-06B7CBDAF48D}" type="datetimeFigureOut">
              <a:rPr lang="nl-NL" smtClean="0"/>
              <a:t>23-9-2025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3140-C0A1-6F4E-80CD-5DD1392623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5606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80FB3-9619-2E4F-BED6-06B7CBDAF48D}" type="datetimeFigureOut">
              <a:rPr lang="nl-NL" smtClean="0"/>
              <a:t>23-9-2025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3140-C0A1-6F4E-80CD-5DD1392623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0642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80FB3-9619-2E4F-BED6-06B7CBDAF48D}" type="datetimeFigureOut">
              <a:rPr lang="nl-NL" smtClean="0"/>
              <a:t>23-9-2025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3140-C0A1-6F4E-80CD-5DD1392623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96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80FB3-9619-2E4F-BED6-06B7CBDAF48D}" type="datetimeFigureOut">
              <a:rPr lang="nl-NL" smtClean="0"/>
              <a:t>23-9-2025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3140-C0A1-6F4E-80CD-5DD1392623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3661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80FB3-9619-2E4F-BED6-06B7CBDAF48D}" type="datetimeFigureOut">
              <a:rPr lang="nl-NL" smtClean="0"/>
              <a:t>23-9-2025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3140-C0A1-6F4E-80CD-5DD1392623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4390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80FB3-9619-2E4F-BED6-06B7CBDAF48D}" type="datetimeFigureOut">
              <a:rPr lang="nl-NL" smtClean="0"/>
              <a:t>23-9-2025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3140-C0A1-6F4E-80CD-5DD1392623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6420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80FB3-9619-2E4F-BED6-06B7CBDAF48D}" type="datetimeFigureOut">
              <a:rPr lang="nl-NL" smtClean="0"/>
              <a:t>23-9-2025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3140-C0A1-6F4E-80CD-5DD1392623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8890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80FB3-9619-2E4F-BED6-06B7CBDAF48D}" type="datetimeFigureOut">
              <a:rPr lang="nl-NL" smtClean="0"/>
              <a:t>23-9-2025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3140-C0A1-6F4E-80CD-5DD1392623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4539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80FB3-9619-2E4F-BED6-06B7CBDAF48D}" type="datetimeFigureOut">
              <a:rPr lang="nl-NL" smtClean="0"/>
              <a:t>23-9-2025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3140-C0A1-6F4E-80CD-5DD1392623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763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80FB3-9619-2E4F-BED6-06B7CBDAF48D}" type="datetimeFigureOut">
              <a:rPr lang="nl-NL" smtClean="0"/>
              <a:t>23-9-2025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3140-C0A1-6F4E-80CD-5DD1392623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6797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680FB3-9619-2E4F-BED6-06B7CBDAF48D}" type="datetimeFigureOut">
              <a:rPr lang="nl-NL" smtClean="0"/>
              <a:t>23-9-2025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F3140-C0A1-6F4E-80CD-5DD1392623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4445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6EE482F8-BA98-6F4A-8721-7FE19E5A9CD0}"/>
              </a:ext>
            </a:extLst>
          </p:cNvPr>
          <p:cNvSpPr txBox="1"/>
          <p:nvPr/>
        </p:nvSpPr>
        <p:spPr>
          <a:xfrm>
            <a:off x="2080592" y="1729410"/>
            <a:ext cx="657970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nl-NL" sz="4800" b="1" dirty="0">
                <a:solidFill>
                  <a:prstClr val="white"/>
                </a:solidFill>
                <a:latin typeface="PT Sans" panose="020B0503020203020204" pitchFamily="34" charset="77"/>
              </a:rPr>
              <a:t>HPG</a:t>
            </a:r>
          </a:p>
          <a:p>
            <a:pPr defTabSz="457200">
              <a:defRPr/>
            </a:pPr>
            <a:endParaRPr lang="nl-NL" sz="5000" b="1" dirty="0">
              <a:solidFill>
                <a:prstClr val="white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r>
              <a:rPr lang="nl-NL" sz="4000" b="1" dirty="0">
                <a:solidFill>
                  <a:srgbClr val="8261B2"/>
                </a:solidFill>
                <a:latin typeface="PT Sans" panose="020B0503020203020204" pitchFamily="34" charset="77"/>
              </a:rPr>
              <a:t>Waarderende communicatie</a:t>
            </a:r>
          </a:p>
        </p:txBody>
      </p:sp>
    </p:spTree>
    <p:extLst>
      <p:ext uri="{BB962C8B-B14F-4D97-AF65-F5344CB8AC3E}">
        <p14:creationId xmlns:p14="http://schemas.microsoft.com/office/powerpoint/2010/main" val="1822485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70A616B6-51FF-5440-8744-CCC14231EF92}"/>
              </a:ext>
            </a:extLst>
          </p:cNvPr>
          <p:cNvSpPr txBox="1"/>
          <p:nvPr/>
        </p:nvSpPr>
        <p:spPr>
          <a:xfrm>
            <a:off x="1991814" y="1222513"/>
            <a:ext cx="7484166" cy="9320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nl-NL" sz="4000" b="1" dirty="0">
                <a:solidFill>
                  <a:srgbClr val="FF6A00"/>
                </a:solidFill>
                <a:latin typeface="PT Sans" panose="020B0503020203020204" pitchFamily="34" charset="77"/>
              </a:rPr>
              <a:t>Waarderende gespreksvoering</a:t>
            </a:r>
          </a:p>
          <a:p>
            <a:pPr defTabSz="457200">
              <a:defRPr/>
            </a:pPr>
            <a:endParaRPr lang="nl-NL" sz="2200" b="1" dirty="0">
              <a:solidFill>
                <a:srgbClr val="F710AC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r>
              <a:rPr lang="nl-NL" b="1" dirty="0">
                <a:solidFill>
                  <a:srgbClr val="F710AC"/>
                </a:solidFill>
                <a:latin typeface="PT Sans" panose="020B0503020203020204" pitchFamily="34" charset="77"/>
              </a:rPr>
              <a:t>Informatief compliment</a:t>
            </a:r>
          </a:p>
          <a:p>
            <a:pPr marL="234315" indent="-234315" defTabSz="685800">
              <a:spcAft>
                <a:spcPts val="1125"/>
              </a:spcAft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r>
              <a:rPr lang="nl-NL" sz="1600" dirty="0">
                <a:solidFill>
                  <a:srgbClr val="3766A5"/>
                </a:solidFill>
                <a:latin typeface="PT Sans"/>
              </a:rPr>
              <a:t>Wat heb je de ander zien doen/laten/zeggen?</a:t>
            </a:r>
          </a:p>
          <a:p>
            <a:pPr marL="234315" indent="-234315" defTabSz="685800">
              <a:spcAft>
                <a:spcPts val="1125"/>
              </a:spcAft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r>
              <a:rPr lang="nl-NL" sz="1600" dirty="0">
                <a:solidFill>
                  <a:srgbClr val="3766A5"/>
                </a:solidFill>
                <a:latin typeface="PT Sans"/>
              </a:rPr>
              <a:t>Wat was het effect daarvan?</a:t>
            </a:r>
          </a:p>
          <a:p>
            <a:pPr marL="234315" indent="-234315" defTabSz="685800">
              <a:spcAft>
                <a:spcPts val="1125"/>
              </a:spcAft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r>
              <a:rPr lang="nl-NL" sz="1600" dirty="0">
                <a:solidFill>
                  <a:srgbClr val="3766A5"/>
                </a:solidFill>
                <a:latin typeface="PT Sans"/>
              </a:rPr>
              <a:t>Waarom ben je daarover zo te spreken?</a:t>
            </a:r>
          </a:p>
          <a:p>
            <a:pPr marL="234315" indent="-234315" defTabSz="685800">
              <a:spcAft>
                <a:spcPts val="1125"/>
              </a:spcAft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r>
              <a:rPr lang="nl-NL" sz="1600" dirty="0">
                <a:solidFill>
                  <a:srgbClr val="3766A5"/>
                </a:solidFill>
                <a:latin typeface="PT Sans"/>
              </a:rPr>
              <a:t>Wat zegt het in jouw optiek over waar de ander goed in is en/of plezier aan beleeft?</a:t>
            </a:r>
          </a:p>
          <a:p>
            <a:pPr defTabSz="685800">
              <a:spcAft>
                <a:spcPts val="1125"/>
              </a:spcAft>
              <a:buClr>
                <a:srgbClr val="CB5599"/>
              </a:buClr>
              <a:defRPr/>
            </a:pPr>
            <a:r>
              <a:rPr lang="nl-NL" b="1" dirty="0">
                <a:solidFill>
                  <a:srgbClr val="F710AC"/>
                </a:solidFill>
                <a:latin typeface="PT Sans" panose="020B0503020203020204" pitchFamily="34" charset="77"/>
              </a:rPr>
              <a:t>Mooie vragen</a:t>
            </a:r>
          </a:p>
          <a:p>
            <a:pPr marL="234315" indent="-234315" defTabSz="685800">
              <a:spcAft>
                <a:spcPts val="1125"/>
              </a:spcAft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r>
              <a:rPr lang="nl-NL" sz="1600" dirty="0">
                <a:solidFill>
                  <a:srgbClr val="3766A5"/>
                </a:solidFill>
                <a:latin typeface="PT Sans"/>
              </a:rPr>
              <a:t>Wat zou je wél willen?</a:t>
            </a:r>
          </a:p>
          <a:p>
            <a:pPr marL="234315" indent="-234315" defTabSz="685800">
              <a:spcAft>
                <a:spcPts val="1125"/>
              </a:spcAft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r>
              <a:rPr lang="nl-NL" sz="1600" dirty="0">
                <a:solidFill>
                  <a:srgbClr val="3766A5"/>
                </a:solidFill>
                <a:latin typeface="PT Sans"/>
              </a:rPr>
              <a:t>Droomvragen: stel je eens voor... hoe ziet je ideale situatie over x jaar eruit?</a:t>
            </a:r>
            <a:endParaRPr lang="nl-NL" sz="1600" dirty="0">
              <a:solidFill>
                <a:srgbClr val="3766A5"/>
              </a:solidFill>
              <a:latin typeface="PT Sans" panose="020B0503020203020204" pitchFamily="34" charset="0"/>
            </a:endParaRPr>
          </a:p>
          <a:p>
            <a:pPr marL="234315" indent="-234315" defTabSz="685800">
              <a:spcAft>
                <a:spcPts val="1125"/>
              </a:spcAft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r>
              <a:rPr lang="nl-NL" sz="1600" dirty="0">
                <a:solidFill>
                  <a:srgbClr val="3766A5"/>
                </a:solidFill>
                <a:latin typeface="PT Sans"/>
              </a:rPr>
              <a:t>Positieve uitzonderingsvragen: wanneer lukt het wel?</a:t>
            </a:r>
            <a:endParaRPr lang="nl-NL" sz="1600" dirty="0">
              <a:solidFill>
                <a:srgbClr val="3766A5"/>
              </a:solidFill>
              <a:latin typeface="PT Sans" panose="020B0503020203020204" pitchFamily="34" charset="0"/>
            </a:endParaRPr>
          </a:p>
          <a:p>
            <a:pPr marL="234315" indent="-234315" defTabSz="685800">
              <a:spcAft>
                <a:spcPts val="1125"/>
              </a:spcAft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r>
              <a:rPr lang="nl-NL" sz="1600" dirty="0">
                <a:solidFill>
                  <a:srgbClr val="3766A5"/>
                </a:solidFill>
                <a:latin typeface="PT Sans"/>
              </a:rPr>
              <a:t>Triangulaire vragen: hoe zou een ander hiernaar kijken?</a:t>
            </a:r>
          </a:p>
          <a:p>
            <a:pPr marL="234315" indent="-234315" defTabSz="685800">
              <a:spcAft>
                <a:spcPts val="1125"/>
              </a:spcAft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r>
              <a:rPr lang="nl-NL" sz="1600" dirty="0">
                <a:solidFill>
                  <a:srgbClr val="3766A5"/>
                </a:solidFill>
                <a:latin typeface="PT Sans"/>
              </a:rPr>
              <a:t>Schaalvragen: waar sta je nu? En hoe kom je een stapje verder op de schaal?</a:t>
            </a:r>
            <a:endParaRPr lang="nl-NL" sz="160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>
              <a:defRPr/>
            </a:pPr>
            <a:endParaRPr lang="nl-NL" sz="2000" dirty="0">
              <a:solidFill>
                <a:srgbClr val="3766A5"/>
              </a:solidFill>
              <a:latin typeface="PT Sans" panose="020B0503020203020204" pitchFamily="34" charset="0"/>
            </a:endParaRPr>
          </a:p>
          <a:p>
            <a:pPr defTabSz="457200">
              <a:defRPr/>
            </a:pPr>
            <a:endParaRPr lang="nl-NL" sz="3200" dirty="0">
              <a:solidFill>
                <a:prstClr val="black"/>
              </a:solidFill>
              <a:latin typeface="Calibri"/>
            </a:endParaRPr>
          </a:p>
          <a:p>
            <a:pPr>
              <a:buClr>
                <a:srgbClr val="B73839"/>
              </a:buClr>
              <a:defRPr/>
            </a:pPr>
            <a:r>
              <a:rPr lang="nl-NL" sz="3200" dirty="0">
                <a:solidFill>
                  <a:prstClr val="black"/>
                </a:solidFill>
                <a:latin typeface="Calibri"/>
              </a:rPr>
              <a:t>	</a:t>
            </a:r>
          </a:p>
          <a:p>
            <a:pPr lvl="1">
              <a:buClr>
                <a:srgbClr val="B73839"/>
              </a:buClr>
              <a:defRPr/>
            </a:pPr>
            <a:endParaRPr lang="nl-NL" sz="3200" dirty="0">
              <a:solidFill>
                <a:prstClr val="black"/>
              </a:solidFill>
              <a:latin typeface="Calibri"/>
            </a:endParaRPr>
          </a:p>
          <a:p>
            <a:pPr defTabSz="457200">
              <a:defRPr/>
            </a:pPr>
            <a:endParaRPr lang="nl-NL" sz="2200" b="1" dirty="0">
              <a:solidFill>
                <a:srgbClr val="F710AC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200" b="1" dirty="0">
              <a:solidFill>
                <a:srgbClr val="F710AC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200" dirty="0">
              <a:solidFill>
                <a:srgbClr val="8261B2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200" dirty="0">
              <a:solidFill>
                <a:srgbClr val="8261B2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200" dirty="0">
              <a:solidFill>
                <a:srgbClr val="8261B2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400" dirty="0">
              <a:solidFill>
                <a:srgbClr val="8261B2"/>
              </a:solidFill>
              <a:latin typeface="PT Sans" panose="020B0503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02038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70A616B6-51FF-5440-8744-CCC14231EF92}"/>
              </a:ext>
            </a:extLst>
          </p:cNvPr>
          <p:cNvSpPr txBox="1"/>
          <p:nvPr/>
        </p:nvSpPr>
        <p:spPr>
          <a:xfrm>
            <a:off x="1991814" y="1222513"/>
            <a:ext cx="7484166" cy="827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nl-NL" sz="4000" b="1">
                <a:solidFill>
                  <a:srgbClr val="FF6A00"/>
                </a:solidFill>
                <a:latin typeface="PT Sans" panose="020B0503020203020204" pitchFamily="34" charset="77"/>
              </a:rPr>
              <a:t>Succesanalyse</a:t>
            </a:r>
          </a:p>
          <a:p>
            <a:pPr defTabSz="457200">
              <a:defRPr/>
            </a:pPr>
            <a:endParaRPr lang="nl-NL" sz="2200" b="1">
              <a:solidFill>
                <a:srgbClr val="F710AC"/>
              </a:solidFill>
              <a:latin typeface="PT Sans" panose="020B0503020203020204" pitchFamily="34" charset="77"/>
            </a:endParaRPr>
          </a:p>
          <a:p>
            <a:pPr marL="214313" indent="-214313" defTabSz="685800">
              <a:buClr>
                <a:srgbClr val="CB5599"/>
              </a:buClr>
              <a:buFontTx/>
              <a:buChar char="•"/>
              <a:defRPr/>
            </a:pPr>
            <a:r>
              <a:rPr lang="nl-NL" sz="2000">
                <a:solidFill>
                  <a:srgbClr val="3766A5"/>
                </a:solidFill>
                <a:latin typeface="PT Sans" panose="020B0503020203020204" pitchFamily="34" charset="0"/>
              </a:rPr>
              <a:t>Wanneer ben je succesvol in X?</a:t>
            </a:r>
          </a:p>
          <a:p>
            <a:pPr marL="214313" indent="-214313" defTabSz="685800">
              <a:buClr>
                <a:srgbClr val="CB5599"/>
              </a:buClr>
              <a:buFontTx/>
              <a:buChar char="•"/>
              <a:defRPr/>
            </a:pPr>
            <a:r>
              <a:rPr lang="nl-NL" sz="2000">
                <a:solidFill>
                  <a:srgbClr val="3766A5"/>
                </a:solidFill>
                <a:latin typeface="PT Sans" panose="020B0503020203020204" pitchFamily="34" charset="0"/>
              </a:rPr>
              <a:t>Hoe is dat gelukt?</a:t>
            </a:r>
          </a:p>
          <a:p>
            <a:pPr marL="214313" indent="-214313" defTabSz="685800">
              <a:buClr>
                <a:srgbClr val="CB5599"/>
              </a:buClr>
              <a:buFontTx/>
              <a:buChar char="•"/>
              <a:defRPr/>
            </a:pPr>
            <a:r>
              <a:rPr lang="nl-NL" sz="2000">
                <a:solidFill>
                  <a:srgbClr val="3766A5"/>
                </a:solidFill>
                <a:latin typeface="PT Sans" panose="020B0503020203020204" pitchFamily="34" charset="0"/>
              </a:rPr>
              <a:t>Vertel hoe dat precies in zijn werk gaat?</a:t>
            </a:r>
          </a:p>
          <a:p>
            <a:pPr marL="214313" indent="-214313" defTabSz="685800">
              <a:buClr>
                <a:srgbClr val="CB5599"/>
              </a:buClr>
              <a:buFontTx/>
              <a:buChar char="•"/>
              <a:defRPr/>
            </a:pPr>
            <a:r>
              <a:rPr lang="nl-NL" sz="2000">
                <a:solidFill>
                  <a:srgbClr val="3766A5"/>
                </a:solidFill>
                <a:latin typeface="PT Sans" panose="020B0503020203020204" pitchFamily="34" charset="0"/>
              </a:rPr>
              <a:t>Wat doe je dan zelf? En anderen?</a:t>
            </a:r>
          </a:p>
          <a:p>
            <a:pPr marL="214313" indent="-214313" defTabSz="685800">
              <a:buClr>
                <a:srgbClr val="CB5599"/>
              </a:buClr>
              <a:buFontTx/>
              <a:buChar char="•"/>
              <a:defRPr/>
            </a:pPr>
            <a:r>
              <a:rPr lang="nl-NL" sz="2000">
                <a:solidFill>
                  <a:srgbClr val="3766A5"/>
                </a:solidFill>
                <a:latin typeface="PT Sans" panose="020B0503020203020204" pitchFamily="34" charset="0"/>
              </a:rPr>
              <a:t>Welke kwaliteiten heb jij/ hebben anderen daarbij ingezet?</a:t>
            </a:r>
          </a:p>
          <a:p>
            <a:pPr marL="214313" indent="-214313" defTabSz="685800">
              <a:buClr>
                <a:srgbClr val="CB5599"/>
              </a:buClr>
              <a:buFontTx/>
              <a:buChar char="•"/>
              <a:defRPr/>
            </a:pPr>
            <a:r>
              <a:rPr lang="nl-NL" sz="2000">
                <a:solidFill>
                  <a:srgbClr val="3766A5"/>
                </a:solidFill>
                <a:latin typeface="PT Sans" panose="020B0503020203020204" pitchFamily="34" charset="0"/>
              </a:rPr>
              <a:t>Welke factoren dragen nog meer bij aan het succes?</a:t>
            </a:r>
          </a:p>
          <a:p>
            <a:pPr marL="214313" indent="-214313" defTabSz="685800">
              <a:buClr>
                <a:srgbClr val="CB5599"/>
              </a:buClr>
              <a:buFontTx/>
              <a:buChar char="•"/>
              <a:defRPr/>
            </a:pPr>
            <a:r>
              <a:rPr lang="nl-NL" sz="2000">
                <a:solidFill>
                  <a:srgbClr val="3766A5"/>
                </a:solidFill>
                <a:latin typeface="PT Sans" panose="020B0503020203020204" pitchFamily="34" charset="0"/>
              </a:rPr>
              <a:t>Wat zijn omstandigheden die bijdragen aan het succes?</a:t>
            </a:r>
          </a:p>
          <a:p>
            <a:pPr marL="214313" indent="-214313" defTabSz="685800">
              <a:buClr>
                <a:srgbClr val="CB5599"/>
              </a:buClr>
              <a:buFontTx/>
              <a:buChar char="•"/>
              <a:defRPr/>
            </a:pPr>
            <a:r>
              <a:rPr lang="nl-NL" sz="2000">
                <a:solidFill>
                  <a:srgbClr val="3766A5"/>
                </a:solidFill>
                <a:latin typeface="PT Sans" panose="020B0503020203020204" pitchFamily="34" charset="0"/>
              </a:rPr>
              <a:t>Waar krijg je complimenten over?</a:t>
            </a:r>
          </a:p>
          <a:p>
            <a:pPr marL="214313" indent="-214313" defTabSz="685800">
              <a:buClr>
                <a:srgbClr val="CB5599"/>
              </a:buClr>
              <a:buFontTx/>
              <a:buChar char="•"/>
              <a:defRPr/>
            </a:pPr>
            <a:r>
              <a:rPr lang="nl-NL" sz="2000">
                <a:solidFill>
                  <a:srgbClr val="3766A5"/>
                </a:solidFill>
                <a:latin typeface="PT Sans" panose="020B0503020203020204" pitchFamily="34" charset="0"/>
              </a:rPr>
              <a:t>Wat is het effect op jou? En op anderen?</a:t>
            </a:r>
          </a:p>
          <a:p>
            <a:pPr marL="214313" indent="-214313" defTabSz="685800">
              <a:buClr>
                <a:srgbClr val="CB5599"/>
              </a:buClr>
              <a:buFontTx/>
              <a:buChar char="•"/>
              <a:defRPr/>
            </a:pPr>
            <a:r>
              <a:rPr lang="nl-NL" sz="2000">
                <a:solidFill>
                  <a:srgbClr val="3766A5"/>
                </a:solidFill>
                <a:latin typeface="PT Sans" panose="020B0503020203020204" pitchFamily="34" charset="0"/>
              </a:rPr>
              <a:t>Wat hielp het meest?</a:t>
            </a:r>
          </a:p>
          <a:p>
            <a:pPr marL="214313" indent="-214313" defTabSz="685800">
              <a:buClr>
                <a:srgbClr val="CB5599"/>
              </a:buClr>
              <a:buFontTx/>
              <a:buChar char="•"/>
              <a:defRPr/>
            </a:pPr>
            <a:r>
              <a:rPr lang="nl-NL" sz="2000">
                <a:solidFill>
                  <a:srgbClr val="3766A5"/>
                </a:solidFill>
                <a:latin typeface="PT Sans" panose="020B0503020203020204" pitchFamily="34" charset="0"/>
              </a:rPr>
              <a:t>En wat nog meer?</a:t>
            </a:r>
          </a:p>
          <a:p>
            <a:pPr defTabSz="685800">
              <a:defRPr/>
            </a:pPr>
            <a:endParaRPr lang="nl-NL" sz="2000">
              <a:solidFill>
                <a:srgbClr val="3766A5"/>
              </a:solidFill>
              <a:latin typeface="PT Sans" panose="020B0503020203020204" pitchFamily="34" charset="0"/>
            </a:endParaRPr>
          </a:p>
          <a:p>
            <a:pPr defTabSz="457200">
              <a:defRPr/>
            </a:pPr>
            <a:endParaRPr lang="nl-NL" sz="3200">
              <a:solidFill>
                <a:prstClr val="black"/>
              </a:solidFill>
              <a:latin typeface="Calibri"/>
            </a:endParaRPr>
          </a:p>
          <a:p>
            <a:pPr>
              <a:buClr>
                <a:srgbClr val="B73839"/>
              </a:buClr>
              <a:defRPr/>
            </a:pPr>
            <a:r>
              <a:rPr lang="nl-NL" sz="3200">
                <a:solidFill>
                  <a:prstClr val="black"/>
                </a:solidFill>
                <a:latin typeface="Calibri"/>
              </a:rPr>
              <a:t>	</a:t>
            </a:r>
          </a:p>
          <a:p>
            <a:pPr lvl="1">
              <a:buClr>
                <a:srgbClr val="B73839"/>
              </a:buClr>
              <a:defRPr/>
            </a:pPr>
            <a:endParaRPr lang="nl-NL" sz="3200">
              <a:solidFill>
                <a:prstClr val="black"/>
              </a:solidFill>
              <a:latin typeface="Calibri"/>
            </a:endParaRPr>
          </a:p>
          <a:p>
            <a:pPr defTabSz="457200">
              <a:defRPr/>
            </a:pPr>
            <a:endParaRPr lang="nl-NL" sz="2200" b="1">
              <a:solidFill>
                <a:srgbClr val="F710AC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200" b="1">
              <a:solidFill>
                <a:srgbClr val="F710AC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200">
              <a:solidFill>
                <a:srgbClr val="8261B2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200">
              <a:solidFill>
                <a:srgbClr val="8261B2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200">
              <a:solidFill>
                <a:srgbClr val="8261B2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400">
              <a:solidFill>
                <a:srgbClr val="8261B2"/>
              </a:solidFill>
              <a:latin typeface="PT Sans" panose="020B0503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85197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70A616B6-51FF-5440-8744-CCC14231EF92}"/>
              </a:ext>
            </a:extLst>
          </p:cNvPr>
          <p:cNvSpPr txBox="1"/>
          <p:nvPr/>
        </p:nvSpPr>
        <p:spPr>
          <a:xfrm>
            <a:off x="1991814" y="1222513"/>
            <a:ext cx="7484166" cy="3913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endParaRPr lang="nl-NL" sz="2200" b="1">
              <a:solidFill>
                <a:srgbClr val="F710AC"/>
              </a:solidFill>
              <a:latin typeface="PT Sans" panose="020B0503020203020204" pitchFamily="34" charset="77"/>
            </a:endParaRPr>
          </a:p>
          <a:p>
            <a:pPr defTabSz="685800">
              <a:spcAft>
                <a:spcPts val="1125"/>
              </a:spcAft>
              <a:defRPr/>
            </a:pPr>
            <a:endParaRPr lang="nl-NL" sz="2100">
              <a:solidFill>
                <a:prstClr val="black"/>
              </a:solidFill>
              <a:latin typeface="Calibri"/>
            </a:endParaRPr>
          </a:p>
          <a:p>
            <a:pPr defTabSz="685800">
              <a:spcAft>
                <a:spcPts val="1125"/>
              </a:spcAft>
              <a:defRPr/>
            </a:pPr>
            <a:endParaRPr lang="nl-NL" sz="2100">
              <a:solidFill>
                <a:srgbClr val="CB5599"/>
              </a:solidFill>
              <a:latin typeface="Calibri"/>
            </a:endParaRPr>
          </a:p>
          <a:p>
            <a:pPr lvl="1">
              <a:buClr>
                <a:srgbClr val="B73839"/>
              </a:buClr>
              <a:defRPr/>
            </a:pPr>
            <a:endParaRPr lang="nl-NL" sz="3200">
              <a:solidFill>
                <a:prstClr val="black"/>
              </a:solidFill>
              <a:latin typeface="Calibri"/>
            </a:endParaRPr>
          </a:p>
          <a:p>
            <a:pPr defTabSz="457200">
              <a:defRPr/>
            </a:pPr>
            <a:endParaRPr lang="nl-NL" sz="2200" b="1">
              <a:solidFill>
                <a:srgbClr val="F710AC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200" b="1">
              <a:solidFill>
                <a:srgbClr val="F710AC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200">
              <a:solidFill>
                <a:srgbClr val="8261B2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200">
              <a:solidFill>
                <a:srgbClr val="8261B2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200">
              <a:solidFill>
                <a:srgbClr val="8261B2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400">
              <a:solidFill>
                <a:srgbClr val="8261B2"/>
              </a:solidFill>
              <a:latin typeface="PT Sans" panose="020B0503020203020204" pitchFamily="34" charset="77"/>
            </a:endParaRPr>
          </a:p>
        </p:txBody>
      </p:sp>
      <p:pic>
        <p:nvPicPr>
          <p:cNvPr id="3" name="Picture 2" descr="bol.com | Waarderend leren in het voortgezet onderwijs | 9789492525024 |  Annechien van Buurt |...">
            <a:extLst>
              <a:ext uri="{FF2B5EF4-FFF2-40B4-BE49-F238E27FC236}">
                <a16:creationId xmlns:a16="http://schemas.microsoft.com/office/drawing/2014/main" id="{95066737-C236-4FCC-BCE0-11E8E70C7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919" y="1771650"/>
            <a:ext cx="4221333" cy="4361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13645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2016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70A616B6-51FF-5440-8744-CCC14231EF92}"/>
              </a:ext>
            </a:extLst>
          </p:cNvPr>
          <p:cNvSpPr txBox="1"/>
          <p:nvPr/>
        </p:nvSpPr>
        <p:spPr>
          <a:xfrm>
            <a:off x="1963533" y="1222514"/>
            <a:ext cx="7484166" cy="58477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457200">
              <a:defRPr/>
            </a:pPr>
            <a:r>
              <a:rPr lang="nl-NL" sz="4000" b="1" dirty="0">
                <a:solidFill>
                  <a:srgbClr val="FF6A00"/>
                </a:solidFill>
                <a:latin typeface="PT Sans"/>
              </a:rPr>
              <a:t>Waarderend werken binnen HPG</a:t>
            </a:r>
          </a:p>
          <a:p>
            <a:pPr defTabSz="457200">
              <a:defRPr/>
            </a:pPr>
            <a:endParaRPr lang="nl-NL" sz="4000" b="1" i="1" dirty="0">
              <a:solidFill>
                <a:srgbClr val="FF6A00"/>
              </a:solidFill>
              <a:latin typeface="PT Sans"/>
              <a:cs typeface="Calibri"/>
            </a:endParaRPr>
          </a:p>
          <a:p>
            <a:pPr marL="285750" indent="-285750" defTabSz="457200">
              <a:buFont typeface="Arial" panose="020B0604020202020204" pitchFamily="34" charset="0"/>
              <a:buChar char="•"/>
              <a:defRPr/>
            </a:pPr>
            <a:r>
              <a:rPr lang="nl-NL" sz="2400" dirty="0">
                <a:solidFill>
                  <a:schemeClr val="accent1"/>
                </a:solidFill>
                <a:latin typeface="PT Sans"/>
                <a:cs typeface="Calibri"/>
              </a:rPr>
              <a:t>in de begeleiding/coaching van je leerling</a:t>
            </a:r>
          </a:p>
          <a:p>
            <a:pPr marL="285750" indent="-285750" defTabSz="457200">
              <a:buFont typeface="Arial" panose="020B0604020202020204" pitchFamily="34" charset="0"/>
              <a:buChar char="•"/>
              <a:defRPr/>
            </a:pPr>
            <a:endParaRPr lang="nl-NL" sz="2400" dirty="0">
              <a:solidFill>
                <a:schemeClr val="accent1"/>
              </a:solidFill>
              <a:latin typeface="PT Sans"/>
              <a:cs typeface="Calibri"/>
            </a:endParaRPr>
          </a:p>
          <a:p>
            <a:pPr marL="285750" indent="-285750" defTabSz="457200">
              <a:buFont typeface="Arial" panose="020B0604020202020204" pitchFamily="34" charset="0"/>
              <a:buChar char="•"/>
              <a:defRPr/>
            </a:pPr>
            <a:r>
              <a:rPr lang="nl-NL" sz="2400" dirty="0">
                <a:solidFill>
                  <a:schemeClr val="accent1"/>
                </a:solidFill>
                <a:latin typeface="PT Sans"/>
                <a:cs typeface="Calibri"/>
              </a:rPr>
              <a:t>in de gesprekken met je leerling</a:t>
            </a:r>
          </a:p>
          <a:p>
            <a:pPr marL="285750" indent="-285750" defTabSz="457200">
              <a:buFont typeface="Arial" panose="020B0604020202020204" pitchFamily="34" charset="0"/>
              <a:buChar char="•"/>
              <a:defRPr/>
            </a:pPr>
            <a:endParaRPr lang="nl-NL" sz="2400" dirty="0">
              <a:solidFill>
                <a:schemeClr val="accent1"/>
              </a:solidFill>
              <a:latin typeface="PT Sans"/>
              <a:cs typeface="Calibri"/>
            </a:endParaRPr>
          </a:p>
          <a:p>
            <a:pPr marL="285750" indent="-285750" defTabSz="457200">
              <a:buFont typeface="Arial" panose="020B0604020202020204" pitchFamily="34" charset="0"/>
              <a:buChar char="•"/>
              <a:defRPr/>
            </a:pPr>
            <a:r>
              <a:rPr lang="nl-NL" sz="2400" dirty="0">
                <a:solidFill>
                  <a:schemeClr val="accent1"/>
                </a:solidFill>
                <a:latin typeface="PT Sans"/>
                <a:cs typeface="Calibri"/>
              </a:rPr>
              <a:t>tijdens de voorbereidingsdagen</a:t>
            </a:r>
          </a:p>
          <a:p>
            <a:pPr marL="285750" indent="-285750" defTabSz="457200">
              <a:buFont typeface="Arial" panose="020B0604020202020204" pitchFamily="34" charset="0"/>
              <a:buChar char="•"/>
              <a:defRPr/>
            </a:pPr>
            <a:endParaRPr lang="nl-NL" sz="2400" dirty="0">
              <a:solidFill>
                <a:schemeClr val="accent1"/>
              </a:solidFill>
              <a:latin typeface="PT Sans"/>
              <a:cs typeface="Calibri"/>
            </a:endParaRPr>
          </a:p>
          <a:p>
            <a:pPr marL="285750" indent="-285750" defTabSz="457200">
              <a:buFont typeface="Arial" panose="020B0604020202020204" pitchFamily="34" charset="0"/>
              <a:buChar char="•"/>
              <a:defRPr/>
            </a:pPr>
            <a:r>
              <a:rPr lang="nl-NL" sz="2400" dirty="0">
                <a:solidFill>
                  <a:schemeClr val="accent1"/>
                </a:solidFill>
                <a:latin typeface="PT Sans"/>
                <a:cs typeface="Calibri"/>
              </a:rPr>
              <a:t>tijdens het </a:t>
            </a:r>
            <a:r>
              <a:rPr lang="nl-NL" sz="2400" dirty="0" err="1">
                <a:solidFill>
                  <a:schemeClr val="accent1"/>
                </a:solidFill>
                <a:latin typeface="PT Sans"/>
                <a:cs typeface="Calibri"/>
              </a:rPr>
              <a:t>honoursgesprek</a:t>
            </a:r>
            <a:endParaRPr lang="nl-NL" sz="2400" dirty="0">
              <a:solidFill>
                <a:schemeClr val="accent1"/>
              </a:solidFill>
              <a:latin typeface="Calibri" panose="020F0502020204030204"/>
              <a:cs typeface="Calibri"/>
            </a:endParaRPr>
          </a:p>
          <a:p>
            <a:pPr defTabSz="457200">
              <a:defRPr/>
            </a:pPr>
            <a:endParaRPr lang="nl-NL" sz="2200" b="1" dirty="0">
              <a:solidFill>
                <a:srgbClr val="F710AC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200" b="1" dirty="0">
              <a:solidFill>
                <a:srgbClr val="F710AC"/>
              </a:solidFill>
              <a:latin typeface="PT Sans"/>
            </a:endParaRPr>
          </a:p>
          <a:p>
            <a:pPr defTabSz="685800"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endParaRPr lang="nl-NL" sz="2000" dirty="0">
              <a:solidFill>
                <a:srgbClr val="3766A5"/>
              </a:solidFill>
              <a:latin typeface="PT Sans"/>
              <a:cs typeface="Calibri"/>
            </a:endParaRPr>
          </a:p>
          <a:p>
            <a:pPr defTabSz="685800"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endParaRPr lang="nl-NL" sz="2000" dirty="0">
              <a:solidFill>
                <a:srgbClr val="3766A5"/>
              </a:solidFill>
              <a:latin typeface="PT Sans"/>
              <a:cs typeface="Calibri"/>
            </a:endParaRPr>
          </a:p>
          <a:p>
            <a:pPr defTabSz="685800"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endParaRPr lang="nl-NL" sz="2000" dirty="0">
              <a:solidFill>
                <a:prstClr val="black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defTabSz="457200">
              <a:defRPr/>
            </a:pPr>
            <a:endParaRPr lang="nl-NL" sz="2200" b="1" dirty="0">
              <a:solidFill>
                <a:srgbClr val="F710AC"/>
              </a:solidFill>
              <a:latin typeface="PT Sans"/>
            </a:endParaRPr>
          </a:p>
        </p:txBody>
      </p:sp>
    </p:spTree>
    <p:extLst>
      <p:ext uri="{BB962C8B-B14F-4D97-AF65-F5344CB8AC3E}">
        <p14:creationId xmlns:p14="http://schemas.microsoft.com/office/powerpoint/2010/main" val="1209032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70A616B6-51FF-5440-8744-CCC14231EF92}"/>
              </a:ext>
            </a:extLst>
          </p:cNvPr>
          <p:cNvSpPr txBox="1"/>
          <p:nvPr/>
        </p:nvSpPr>
        <p:spPr>
          <a:xfrm>
            <a:off x="1963533" y="1222514"/>
            <a:ext cx="7484166" cy="640175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457200">
              <a:defRPr/>
            </a:pPr>
            <a:r>
              <a:rPr lang="nl-NL" sz="4000" b="1" dirty="0">
                <a:solidFill>
                  <a:srgbClr val="FF6A00"/>
                </a:solidFill>
                <a:latin typeface="PT Sans"/>
              </a:rPr>
              <a:t>Waarderend </a:t>
            </a:r>
            <a:r>
              <a:rPr lang="nl-NL" sz="4000" b="1" i="1" dirty="0">
                <a:solidFill>
                  <a:srgbClr val="FF6A00"/>
                </a:solidFill>
                <a:latin typeface="PT Sans"/>
              </a:rPr>
              <a:t>perspectief</a:t>
            </a:r>
            <a:endParaRPr lang="nl-NL" i="1" dirty="0">
              <a:solidFill>
                <a:prstClr val="black"/>
              </a:solidFill>
              <a:latin typeface="Calibri" panose="020F0502020204030204"/>
              <a:cs typeface="Calibri"/>
            </a:endParaRPr>
          </a:p>
          <a:p>
            <a:pPr defTabSz="457200">
              <a:defRPr/>
            </a:pPr>
            <a:endParaRPr lang="nl-NL" sz="2200" b="1" dirty="0">
              <a:solidFill>
                <a:srgbClr val="F710AC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200" b="1" dirty="0">
              <a:solidFill>
                <a:srgbClr val="F710AC"/>
              </a:solidFill>
              <a:latin typeface="PT Sans"/>
            </a:endParaRPr>
          </a:p>
          <a:p>
            <a:pPr defTabSz="457200">
              <a:defRPr/>
            </a:pPr>
            <a:r>
              <a:rPr lang="nl-NL" sz="2200" b="1" dirty="0">
                <a:solidFill>
                  <a:srgbClr val="F710AC"/>
                </a:solidFill>
                <a:latin typeface="PT Sans"/>
              </a:rPr>
              <a:t>Manier van kijken op veranderen en leren</a:t>
            </a:r>
          </a:p>
          <a:p>
            <a:pPr defTabSz="457200">
              <a:defRPr/>
            </a:pPr>
            <a:endParaRPr lang="nl-NL" sz="2200" b="1" dirty="0">
              <a:solidFill>
                <a:srgbClr val="F710AC"/>
              </a:solidFill>
              <a:latin typeface="PT Sans"/>
            </a:endParaRPr>
          </a:p>
          <a:p>
            <a:pPr defTabSz="685800"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srgbClr val="3766A5"/>
                </a:solidFill>
                <a:latin typeface="PT Sans"/>
                <a:ea typeface="Calibri" panose="020F0502020204030204"/>
                <a:cs typeface="Calibri" panose="020F0502020204030204"/>
              </a:rPr>
              <a:t> Ontwikkelgericht kijken tegenover ‘gap-gericht’ kijken</a:t>
            </a:r>
          </a:p>
          <a:p>
            <a:pPr defTabSz="685800"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endParaRPr lang="nl-NL" sz="2000" dirty="0">
              <a:solidFill>
                <a:srgbClr val="3766A5"/>
              </a:solidFill>
              <a:latin typeface="PT Sans"/>
              <a:ea typeface="Calibri" panose="020F0502020204030204"/>
              <a:cs typeface="Calibri" panose="020F0502020204030204"/>
            </a:endParaRPr>
          </a:p>
          <a:p>
            <a:pPr defTabSz="685800"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srgbClr val="3766A5"/>
                </a:solidFill>
                <a:latin typeface="PT Sans"/>
                <a:ea typeface="Calibri" panose="020F0502020204030204"/>
                <a:cs typeface="Calibri" panose="020F0502020204030204"/>
              </a:rPr>
              <a:t> Oplossingen worden gezocht in wat werkt en wat er al is</a:t>
            </a:r>
          </a:p>
          <a:p>
            <a:pPr defTabSz="685800"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endParaRPr lang="nl-NL" sz="2000" dirty="0">
              <a:solidFill>
                <a:srgbClr val="3766A5"/>
              </a:solidFill>
              <a:latin typeface="PT Sans"/>
              <a:ea typeface="Calibri" panose="020F0502020204030204"/>
              <a:cs typeface="Calibri" panose="020F0502020204030204"/>
            </a:endParaRPr>
          </a:p>
          <a:p>
            <a:pPr defTabSz="685800"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srgbClr val="3766A5"/>
                </a:solidFill>
                <a:latin typeface="PT Sans"/>
                <a:ea typeface="Calibri" panose="020F0502020204030204"/>
                <a:cs typeface="Calibri" panose="020F0502020204030204"/>
              </a:rPr>
              <a:t> Werken vanuit talent</a:t>
            </a:r>
          </a:p>
          <a:p>
            <a:pPr defTabSz="685800"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endParaRPr lang="nl-NL" sz="2000" dirty="0">
              <a:solidFill>
                <a:srgbClr val="3766A5"/>
              </a:solidFill>
              <a:latin typeface="PT Sans"/>
              <a:ea typeface="Calibri" panose="020F0502020204030204"/>
              <a:cs typeface="Calibri" panose="020F0502020204030204"/>
            </a:endParaRPr>
          </a:p>
          <a:p>
            <a:pPr defTabSz="685800"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srgbClr val="3766A5"/>
                </a:solidFill>
                <a:latin typeface="PT Sans"/>
                <a:ea typeface="Calibri" panose="020F0502020204030204"/>
                <a:cs typeface="Calibri" panose="020F0502020204030204"/>
              </a:rPr>
              <a:t> </a:t>
            </a:r>
            <a:r>
              <a:rPr lang="nl-NL" sz="2000" dirty="0">
                <a:solidFill>
                  <a:srgbClr val="3766A5"/>
                </a:solidFill>
                <a:latin typeface="PT Sans"/>
                <a:cs typeface="Calibri"/>
              </a:rPr>
              <a:t>Vertrekpunt is het vertrouwen in ontwikkelmogelijkheid, in goede intenties</a:t>
            </a:r>
          </a:p>
          <a:p>
            <a:pPr defTabSz="685800"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endParaRPr lang="nl-NL" sz="2000" dirty="0">
              <a:solidFill>
                <a:srgbClr val="3766A5"/>
              </a:solidFill>
              <a:latin typeface="PT Sans"/>
              <a:cs typeface="Calibri"/>
            </a:endParaRPr>
          </a:p>
          <a:p>
            <a:pPr defTabSz="685800"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r>
              <a:rPr lang="nl-NL" sz="2000" dirty="0">
                <a:solidFill>
                  <a:srgbClr val="3766A5"/>
                </a:solidFill>
                <a:latin typeface="PT Sans"/>
                <a:cs typeface="Calibri"/>
              </a:rPr>
              <a:t> Op zoek naar 'Wat wel?', </a:t>
            </a:r>
            <a:r>
              <a:rPr lang="nl-NL" sz="2000" i="1" dirty="0" err="1">
                <a:solidFill>
                  <a:srgbClr val="3766A5"/>
                </a:solidFill>
                <a:latin typeface="PT Sans"/>
                <a:cs typeface="Calibri"/>
              </a:rPr>
              <a:t>words</a:t>
            </a:r>
            <a:r>
              <a:rPr lang="nl-NL" sz="2000" i="1" dirty="0">
                <a:solidFill>
                  <a:srgbClr val="3766A5"/>
                </a:solidFill>
                <a:latin typeface="PT Sans"/>
                <a:cs typeface="Calibri"/>
              </a:rPr>
              <a:t> </a:t>
            </a:r>
            <a:r>
              <a:rPr lang="nl-NL" sz="2000" i="1" dirty="0" err="1">
                <a:solidFill>
                  <a:srgbClr val="3766A5"/>
                </a:solidFill>
                <a:latin typeface="PT Sans"/>
                <a:cs typeface="Calibri"/>
              </a:rPr>
              <a:t>create</a:t>
            </a:r>
            <a:r>
              <a:rPr lang="nl-NL" sz="2000" i="1" dirty="0">
                <a:solidFill>
                  <a:srgbClr val="3766A5"/>
                </a:solidFill>
                <a:latin typeface="PT Sans"/>
                <a:cs typeface="Calibri"/>
              </a:rPr>
              <a:t> </a:t>
            </a:r>
            <a:r>
              <a:rPr lang="nl-NL" sz="2000" i="1" dirty="0" err="1">
                <a:solidFill>
                  <a:srgbClr val="3766A5"/>
                </a:solidFill>
                <a:latin typeface="PT Sans"/>
                <a:cs typeface="Calibri"/>
              </a:rPr>
              <a:t>worlds</a:t>
            </a:r>
            <a:endParaRPr lang="nl-NL" sz="2000" dirty="0">
              <a:solidFill>
                <a:srgbClr val="3766A5"/>
              </a:solidFill>
              <a:latin typeface="PT Sans"/>
              <a:cs typeface="Calibri"/>
            </a:endParaRPr>
          </a:p>
          <a:p>
            <a:pPr defTabSz="685800"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endParaRPr lang="nl-NL" sz="2000" dirty="0">
              <a:solidFill>
                <a:srgbClr val="3766A5"/>
              </a:solidFill>
              <a:latin typeface="PT Sans"/>
              <a:cs typeface="Calibri"/>
            </a:endParaRPr>
          </a:p>
          <a:p>
            <a:pPr defTabSz="685800"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endParaRPr lang="nl-NL" sz="2000" dirty="0">
              <a:solidFill>
                <a:srgbClr val="3766A5"/>
              </a:solidFill>
              <a:latin typeface="PT Sans"/>
              <a:cs typeface="Calibri"/>
            </a:endParaRPr>
          </a:p>
          <a:p>
            <a:pPr defTabSz="685800"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endParaRPr lang="nl-NL" sz="2000" dirty="0">
              <a:solidFill>
                <a:prstClr val="black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defTabSz="457200">
              <a:defRPr/>
            </a:pPr>
            <a:endParaRPr lang="nl-NL" sz="2200" b="1" dirty="0">
              <a:solidFill>
                <a:srgbClr val="F710AC"/>
              </a:solidFill>
              <a:latin typeface="PT Sans"/>
            </a:endParaRPr>
          </a:p>
        </p:txBody>
      </p:sp>
    </p:spTree>
    <p:extLst>
      <p:ext uri="{BB962C8B-B14F-4D97-AF65-F5344CB8AC3E}">
        <p14:creationId xmlns:p14="http://schemas.microsoft.com/office/powerpoint/2010/main" val="1059033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70A616B6-51FF-5440-8744-CCC14231EF92}"/>
              </a:ext>
            </a:extLst>
          </p:cNvPr>
          <p:cNvSpPr txBox="1"/>
          <p:nvPr/>
        </p:nvSpPr>
        <p:spPr>
          <a:xfrm>
            <a:off x="1991814" y="1222514"/>
            <a:ext cx="7484166" cy="92332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457200">
              <a:defRPr/>
            </a:pPr>
            <a:r>
              <a:rPr lang="nl-NL" sz="4000" b="1" dirty="0">
                <a:solidFill>
                  <a:srgbClr val="FF6A00"/>
                </a:solidFill>
                <a:latin typeface="PT Sans" panose="020B0503020203020204" pitchFamily="34" charset="77"/>
              </a:rPr>
              <a:t>Theorie</a:t>
            </a:r>
          </a:p>
          <a:p>
            <a:pPr defTabSz="457200">
              <a:defRPr/>
            </a:pPr>
            <a:endParaRPr lang="nl-NL" sz="2200" b="1" dirty="0">
              <a:solidFill>
                <a:srgbClr val="F710AC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r>
              <a:rPr lang="nl-NL" sz="2200" b="1" dirty="0">
                <a:solidFill>
                  <a:srgbClr val="F710AC"/>
                </a:solidFill>
                <a:latin typeface="PT Sans"/>
              </a:rPr>
              <a:t>Een aantal </a:t>
            </a:r>
            <a:r>
              <a:rPr lang="nl-NL" sz="2200" b="1" dirty="0" err="1">
                <a:solidFill>
                  <a:srgbClr val="F710AC"/>
                </a:solidFill>
                <a:latin typeface="PT Sans"/>
              </a:rPr>
              <a:t>oerwetten</a:t>
            </a:r>
            <a:endParaRPr lang="nl-NL" sz="2200" b="1" dirty="0">
              <a:solidFill>
                <a:srgbClr val="F710AC"/>
              </a:solidFill>
              <a:latin typeface="PT Sans"/>
            </a:endParaRPr>
          </a:p>
          <a:p>
            <a:pPr marL="213995" indent="-213995" defTabSz="685800"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r>
              <a:rPr lang="nl-NL" sz="2200" dirty="0">
                <a:solidFill>
                  <a:srgbClr val="3766A5"/>
                </a:solidFill>
                <a:latin typeface="PT Sans" panose="020B0503020203020204" pitchFamily="34" charset="0"/>
              </a:rPr>
              <a:t>Vertrouw het (ontwikkel)proces</a:t>
            </a:r>
          </a:p>
          <a:p>
            <a:pPr defTabSz="685800">
              <a:buClr>
                <a:srgbClr val="CB5599"/>
              </a:buClr>
              <a:defRPr/>
            </a:pPr>
            <a:endParaRPr lang="nl-NL" sz="2200" dirty="0">
              <a:solidFill>
                <a:srgbClr val="3766A5"/>
              </a:solidFill>
              <a:latin typeface="PT Sans" panose="020B0503020203020204" pitchFamily="34" charset="0"/>
            </a:endParaRPr>
          </a:p>
          <a:p>
            <a:pPr marL="213995" indent="-213995" defTabSz="685800"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r>
              <a:rPr lang="nl-NL" sz="2200" dirty="0">
                <a:solidFill>
                  <a:srgbClr val="3766A5"/>
                </a:solidFill>
                <a:latin typeface="PT Sans"/>
              </a:rPr>
              <a:t>Begin bij drijfveren (waarom?)</a:t>
            </a:r>
          </a:p>
          <a:p>
            <a:pPr defTabSz="685800">
              <a:buClr>
                <a:srgbClr val="CB5599"/>
              </a:buClr>
              <a:defRPr/>
            </a:pPr>
            <a:endParaRPr lang="nl-NL" dirty="0">
              <a:solidFill>
                <a:prstClr val="black"/>
              </a:solidFill>
              <a:latin typeface="Calibri" panose="020F0502020204030204"/>
            </a:endParaRPr>
          </a:p>
          <a:p>
            <a:pPr marL="213995" indent="-213995" defTabSz="685800"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r>
              <a:rPr lang="nl-NL" sz="2200" dirty="0">
                <a:solidFill>
                  <a:srgbClr val="3766A5"/>
                </a:solidFill>
                <a:latin typeface="PT Sans" panose="020B0503020203020204" pitchFamily="34" charset="0"/>
              </a:rPr>
              <a:t>Waardeer wat is (ook het negatieve!)</a:t>
            </a:r>
          </a:p>
          <a:p>
            <a:pPr marL="213995" indent="-213995" defTabSz="685800"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endParaRPr lang="nl-NL" sz="2200" dirty="0">
              <a:solidFill>
                <a:srgbClr val="3766A5"/>
              </a:solidFill>
              <a:latin typeface="PT Sans" panose="020B0503020203020204" pitchFamily="34" charset="0"/>
            </a:endParaRPr>
          </a:p>
          <a:p>
            <a:pPr marL="213995" indent="-213995" defTabSz="685800"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r>
              <a:rPr lang="nl-NL" sz="2200" dirty="0">
                <a:solidFill>
                  <a:srgbClr val="3766A5"/>
                </a:solidFill>
                <a:latin typeface="PT Sans" panose="020B0503020203020204" pitchFamily="34" charset="0"/>
              </a:rPr>
              <a:t>Alles wat aandacht krijgt, groeit</a:t>
            </a:r>
          </a:p>
          <a:p>
            <a:pPr marL="213995" indent="-213995" defTabSz="685800"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endParaRPr lang="nl-NL" sz="2200" dirty="0">
              <a:solidFill>
                <a:srgbClr val="3766A5"/>
              </a:solidFill>
              <a:latin typeface="PT Sans" panose="020B0503020203020204" pitchFamily="34" charset="0"/>
            </a:endParaRPr>
          </a:p>
          <a:p>
            <a:pPr marL="213995" indent="-213995" defTabSz="685800"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r>
              <a:rPr lang="nl-NL" sz="2200" dirty="0">
                <a:solidFill>
                  <a:srgbClr val="3766A5"/>
                </a:solidFill>
                <a:latin typeface="PT Sans" panose="020B0503020203020204" pitchFamily="34" charset="0"/>
              </a:rPr>
              <a:t>Werkt het niet? Doe iets anders.</a:t>
            </a:r>
          </a:p>
          <a:p>
            <a:pPr marL="213995" indent="-213995" defTabSz="685800"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endParaRPr lang="nl-NL" sz="2200" dirty="0">
              <a:solidFill>
                <a:srgbClr val="3766A5"/>
              </a:solidFill>
              <a:latin typeface="PT Sans" panose="020B0503020203020204" pitchFamily="34" charset="0"/>
            </a:endParaRPr>
          </a:p>
          <a:p>
            <a:pPr marL="213995" indent="-213995" defTabSz="685800"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r>
              <a:rPr lang="nl-NL" sz="2200" dirty="0">
                <a:solidFill>
                  <a:srgbClr val="3766A5"/>
                </a:solidFill>
                <a:latin typeface="PT Sans" panose="020B0503020203020204" pitchFamily="34" charset="0"/>
              </a:rPr>
              <a:t>Werkt het wel? Doe er meer van.</a:t>
            </a:r>
          </a:p>
          <a:p>
            <a:pPr defTabSz="685800">
              <a:defRPr/>
            </a:pPr>
            <a:endParaRPr lang="nl-NL" sz="2000" dirty="0">
              <a:solidFill>
                <a:srgbClr val="3766A5"/>
              </a:solidFill>
              <a:latin typeface="PT Sans" panose="020B0503020203020204" pitchFamily="34" charset="0"/>
            </a:endParaRPr>
          </a:p>
          <a:p>
            <a:pPr defTabSz="457200">
              <a:defRPr/>
            </a:pPr>
            <a:endParaRPr lang="nl-NL" sz="3200" dirty="0">
              <a:solidFill>
                <a:prstClr val="black"/>
              </a:solidFill>
              <a:latin typeface="Calibri"/>
            </a:endParaRPr>
          </a:p>
          <a:p>
            <a:pPr>
              <a:buClr>
                <a:srgbClr val="B73839"/>
              </a:buClr>
              <a:defRPr/>
            </a:pPr>
            <a:r>
              <a:rPr lang="nl-NL" sz="3200" dirty="0">
                <a:solidFill>
                  <a:prstClr val="black"/>
                </a:solidFill>
                <a:latin typeface="Calibri"/>
              </a:rPr>
              <a:t>	</a:t>
            </a:r>
            <a:endParaRPr lang="nl-NL" sz="3200" dirty="0">
              <a:solidFill>
                <a:prstClr val="black"/>
              </a:solidFill>
              <a:latin typeface="Calibri"/>
              <a:cs typeface="Calibri"/>
            </a:endParaRPr>
          </a:p>
          <a:p>
            <a:pPr lvl="1">
              <a:buClr>
                <a:srgbClr val="B73839"/>
              </a:buClr>
              <a:defRPr/>
            </a:pPr>
            <a:endParaRPr lang="nl-NL" sz="3200" dirty="0">
              <a:solidFill>
                <a:prstClr val="black"/>
              </a:solidFill>
              <a:latin typeface="Calibri"/>
            </a:endParaRPr>
          </a:p>
          <a:p>
            <a:pPr defTabSz="457200">
              <a:defRPr/>
            </a:pPr>
            <a:endParaRPr lang="nl-NL" sz="2200" b="1" dirty="0">
              <a:solidFill>
                <a:srgbClr val="F710AC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200" b="1" dirty="0">
              <a:solidFill>
                <a:srgbClr val="F710AC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200" dirty="0">
              <a:solidFill>
                <a:srgbClr val="8261B2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200" dirty="0">
              <a:solidFill>
                <a:srgbClr val="8261B2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200" dirty="0">
              <a:solidFill>
                <a:srgbClr val="8261B2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400" dirty="0">
              <a:solidFill>
                <a:srgbClr val="8261B2"/>
              </a:solidFill>
              <a:latin typeface="PT Sans" panose="020B0503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64126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70A616B6-51FF-5440-8744-CCC14231EF92}"/>
              </a:ext>
            </a:extLst>
          </p:cNvPr>
          <p:cNvSpPr txBox="1"/>
          <p:nvPr/>
        </p:nvSpPr>
        <p:spPr>
          <a:xfrm>
            <a:off x="1765571" y="704039"/>
            <a:ext cx="7484166" cy="917174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457200">
              <a:defRPr/>
            </a:pPr>
            <a:endParaRPr lang="nl-NL" sz="4000" b="1" dirty="0">
              <a:solidFill>
                <a:srgbClr val="FF6A00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r>
              <a:rPr lang="nl-NL" sz="4000" b="1" dirty="0">
                <a:solidFill>
                  <a:srgbClr val="FF6A00"/>
                </a:solidFill>
                <a:latin typeface="PT Sans" panose="020B0503020203020204" pitchFamily="34" charset="77"/>
              </a:rPr>
              <a:t>Theorie</a:t>
            </a:r>
          </a:p>
          <a:p>
            <a:pPr defTabSz="457200">
              <a:defRPr/>
            </a:pPr>
            <a:endParaRPr lang="nl-NL" sz="2200" b="1" dirty="0">
              <a:solidFill>
                <a:srgbClr val="F710AC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r>
              <a:rPr lang="nl-NL" sz="2200" b="1" dirty="0">
                <a:solidFill>
                  <a:srgbClr val="F710AC"/>
                </a:solidFill>
                <a:latin typeface="PT Sans"/>
              </a:rPr>
              <a:t>Nog een aanvulling</a:t>
            </a:r>
          </a:p>
          <a:p>
            <a:pPr defTabSz="685800">
              <a:defRPr/>
            </a:pPr>
            <a:endParaRPr lang="nl-NL" sz="2000" dirty="0">
              <a:solidFill>
                <a:srgbClr val="3766A5"/>
              </a:solidFill>
              <a:latin typeface="PT Sans" panose="020B0503020203020204" pitchFamily="34" charset="0"/>
            </a:endParaRPr>
          </a:p>
          <a:p>
            <a:pPr marL="213995" indent="-213995" defTabSz="685800"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r>
              <a:rPr lang="nl-NL" sz="2200" dirty="0">
                <a:solidFill>
                  <a:srgbClr val="3766A5"/>
                </a:solidFill>
                <a:latin typeface="PT Sans" panose="020B0503020203020204" pitchFamily="34" charset="0"/>
              </a:rPr>
              <a:t>Onderzoekende houding</a:t>
            </a:r>
          </a:p>
          <a:p>
            <a:pPr defTabSz="685800">
              <a:buClr>
                <a:srgbClr val="CB5599"/>
              </a:buClr>
              <a:defRPr/>
            </a:pPr>
            <a:endParaRPr lang="nl-NL" sz="2200" dirty="0">
              <a:solidFill>
                <a:srgbClr val="3766A5"/>
              </a:solidFill>
              <a:latin typeface="PT Sans" panose="020B0503020203020204" pitchFamily="34" charset="0"/>
            </a:endParaRPr>
          </a:p>
          <a:p>
            <a:pPr marL="213995" indent="-213995" defTabSz="685800"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r>
              <a:rPr lang="nl-NL" sz="2200" dirty="0">
                <a:solidFill>
                  <a:srgbClr val="3766A5"/>
                </a:solidFill>
                <a:latin typeface="PT Sans" panose="020B0503020203020204" pitchFamily="34" charset="0"/>
              </a:rPr>
              <a:t>Participatie, betrek anderen</a:t>
            </a:r>
          </a:p>
          <a:p>
            <a:pPr defTabSz="685800">
              <a:buClr>
                <a:srgbClr val="CB5599"/>
              </a:buClr>
              <a:defRPr/>
            </a:pPr>
            <a:endParaRPr lang="nl-NL" sz="2200" dirty="0">
              <a:solidFill>
                <a:srgbClr val="3766A5"/>
              </a:solidFill>
              <a:latin typeface="PT Sans" panose="020B0503020203020204" pitchFamily="34" charset="0"/>
            </a:endParaRPr>
          </a:p>
          <a:p>
            <a:pPr marL="213995" indent="-213995" defTabSz="685800"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r>
              <a:rPr lang="nl-NL" sz="2200" dirty="0">
                <a:solidFill>
                  <a:srgbClr val="3766A5"/>
                </a:solidFill>
                <a:latin typeface="PT Sans"/>
              </a:rPr>
              <a:t>Grote dromen, kleine stappen</a:t>
            </a:r>
          </a:p>
          <a:p>
            <a:pPr defTabSz="685800">
              <a:buClr>
                <a:srgbClr val="CB5599"/>
              </a:buClr>
              <a:defRPr/>
            </a:pPr>
            <a:endParaRPr lang="nl-NL" dirty="0">
              <a:solidFill>
                <a:prstClr val="black"/>
              </a:solidFill>
              <a:latin typeface="Calibri" panose="020F0502020204030204"/>
            </a:endParaRPr>
          </a:p>
          <a:p>
            <a:pPr marL="213995" indent="-213995" defTabSz="685800"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r>
              <a:rPr lang="nl-NL" sz="2200" dirty="0">
                <a:solidFill>
                  <a:srgbClr val="3766A5"/>
                </a:solidFill>
                <a:latin typeface="PT Sans" panose="020B0503020203020204" pitchFamily="34" charset="0"/>
              </a:rPr>
              <a:t>Waar zit de energie?</a:t>
            </a:r>
          </a:p>
          <a:p>
            <a:pPr defTabSz="685800">
              <a:buClr>
                <a:srgbClr val="CB5599"/>
              </a:buClr>
              <a:defRPr/>
            </a:pPr>
            <a:endParaRPr lang="nl-NL" sz="2200" dirty="0">
              <a:solidFill>
                <a:srgbClr val="3766A5"/>
              </a:solidFill>
              <a:latin typeface="PT Sans" panose="020B0503020203020204" pitchFamily="34" charset="0"/>
            </a:endParaRPr>
          </a:p>
          <a:p>
            <a:pPr defTabSz="685800">
              <a:buClr>
                <a:srgbClr val="CB5599"/>
              </a:buClr>
              <a:defRPr/>
            </a:pPr>
            <a:endParaRPr lang="nl-NL" sz="2200" dirty="0">
              <a:solidFill>
                <a:srgbClr val="3766A5"/>
              </a:solidFill>
              <a:latin typeface="PT Sans" panose="020B0503020203020204" pitchFamily="34" charset="0"/>
            </a:endParaRPr>
          </a:p>
          <a:p>
            <a:pPr marL="213995" indent="-213995" defTabSz="685800">
              <a:buClr>
                <a:srgbClr val="CB5599"/>
              </a:buClr>
              <a:buFont typeface="Arial" panose="020B0604020202020204" pitchFamily="34" charset="0"/>
              <a:buChar char="•"/>
              <a:defRPr/>
            </a:pPr>
            <a:endParaRPr lang="nl-NL" sz="2200" dirty="0">
              <a:solidFill>
                <a:srgbClr val="3766A5"/>
              </a:solidFill>
              <a:latin typeface="PT Sans" panose="020B0503020203020204" pitchFamily="34" charset="0"/>
            </a:endParaRPr>
          </a:p>
          <a:p>
            <a:pPr defTabSz="457200">
              <a:defRPr/>
            </a:pPr>
            <a:endParaRPr lang="nl-NL" sz="3200" dirty="0">
              <a:solidFill>
                <a:prstClr val="black"/>
              </a:solidFill>
              <a:latin typeface="Calibri"/>
            </a:endParaRPr>
          </a:p>
          <a:p>
            <a:pPr>
              <a:buClr>
                <a:srgbClr val="B73839"/>
              </a:buClr>
              <a:defRPr/>
            </a:pPr>
            <a:r>
              <a:rPr lang="nl-NL" sz="3200" dirty="0">
                <a:solidFill>
                  <a:prstClr val="black"/>
                </a:solidFill>
                <a:latin typeface="Calibri"/>
              </a:rPr>
              <a:t>	</a:t>
            </a:r>
            <a:endParaRPr lang="nl-NL" sz="3200" dirty="0">
              <a:solidFill>
                <a:prstClr val="black"/>
              </a:solidFill>
              <a:latin typeface="Calibri"/>
              <a:cs typeface="Calibri"/>
            </a:endParaRPr>
          </a:p>
          <a:p>
            <a:pPr lvl="1">
              <a:buClr>
                <a:srgbClr val="B73839"/>
              </a:buClr>
              <a:defRPr/>
            </a:pPr>
            <a:endParaRPr lang="nl-NL" sz="3200" dirty="0">
              <a:solidFill>
                <a:prstClr val="black"/>
              </a:solidFill>
              <a:latin typeface="Calibri"/>
            </a:endParaRPr>
          </a:p>
          <a:p>
            <a:pPr defTabSz="457200">
              <a:defRPr/>
            </a:pPr>
            <a:endParaRPr lang="nl-NL" sz="2200" b="1" dirty="0">
              <a:solidFill>
                <a:srgbClr val="F710AC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200" b="1" dirty="0">
              <a:solidFill>
                <a:srgbClr val="F710AC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200" dirty="0">
              <a:solidFill>
                <a:srgbClr val="8261B2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200" dirty="0">
              <a:solidFill>
                <a:srgbClr val="8261B2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200" dirty="0">
              <a:solidFill>
                <a:srgbClr val="8261B2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400" dirty="0">
              <a:solidFill>
                <a:srgbClr val="8261B2"/>
              </a:solidFill>
              <a:latin typeface="PT Sans" panose="020B0503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02018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70A616B6-51FF-5440-8744-CCC14231EF92}"/>
              </a:ext>
            </a:extLst>
          </p:cNvPr>
          <p:cNvSpPr txBox="1"/>
          <p:nvPr/>
        </p:nvSpPr>
        <p:spPr>
          <a:xfrm>
            <a:off x="1991814" y="1222514"/>
            <a:ext cx="7484166" cy="737124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457200">
              <a:defRPr/>
            </a:pPr>
            <a:endParaRPr lang="nl-NL" sz="2200" b="1">
              <a:solidFill>
                <a:srgbClr val="F710AC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r>
              <a:rPr lang="nl-NL" sz="2200" b="1">
                <a:solidFill>
                  <a:srgbClr val="F710AC"/>
                </a:solidFill>
                <a:latin typeface="PT Sans" panose="020B0503020203020204" pitchFamily="34" charset="77"/>
              </a:rPr>
              <a:t>Focus op kracht</a:t>
            </a:r>
          </a:p>
          <a:p>
            <a:pPr defTabSz="457200">
              <a:defRPr/>
            </a:pPr>
            <a:endParaRPr lang="nl-NL" sz="4000" b="1">
              <a:solidFill>
                <a:srgbClr val="F710AC"/>
              </a:solidFill>
              <a:latin typeface="PT Sans" panose="020B0503020203020204" pitchFamily="34" charset="77"/>
            </a:endParaRPr>
          </a:p>
          <a:p>
            <a:pPr defTabSz="685800">
              <a:spcAft>
                <a:spcPts val="1125"/>
              </a:spcAft>
              <a:defRPr/>
            </a:pPr>
            <a:r>
              <a:rPr lang="nl-NL" sz="2100">
                <a:solidFill>
                  <a:srgbClr val="3766A5"/>
                </a:solidFill>
                <a:latin typeface="Calibri"/>
              </a:rPr>
              <a:t>Wat moet je verbeteren?</a:t>
            </a:r>
            <a:r>
              <a:rPr lang="nl-NL" sz="2100">
                <a:solidFill>
                  <a:prstClr val="black"/>
                </a:solidFill>
                <a:latin typeface="Calibri"/>
              </a:rPr>
              <a:t>		</a:t>
            </a:r>
            <a:r>
              <a:rPr lang="nl-NL" sz="2100">
                <a:solidFill>
                  <a:srgbClr val="F710AC"/>
                </a:solidFill>
                <a:latin typeface="Calibri"/>
              </a:rPr>
              <a:t>Wat wil je ontwikkelen?</a:t>
            </a:r>
            <a:endParaRPr lang="nl-NL" sz="2100">
              <a:solidFill>
                <a:srgbClr val="F710AC"/>
              </a:solidFill>
              <a:latin typeface="Calibri"/>
              <a:cs typeface="Calibri"/>
            </a:endParaRPr>
          </a:p>
          <a:p>
            <a:pPr defTabSz="685800">
              <a:spcAft>
                <a:spcPts val="1125"/>
              </a:spcAft>
              <a:defRPr/>
            </a:pPr>
            <a:r>
              <a:rPr lang="nl-NL" sz="2100">
                <a:solidFill>
                  <a:srgbClr val="3766A5"/>
                </a:solidFill>
                <a:latin typeface="Calibri"/>
              </a:rPr>
              <a:t>Wat is het probleem?</a:t>
            </a:r>
            <a:r>
              <a:rPr lang="nl-NL" sz="2100">
                <a:solidFill>
                  <a:srgbClr val="CB5599"/>
                </a:solidFill>
                <a:latin typeface="Calibri"/>
              </a:rPr>
              <a:t>		</a:t>
            </a:r>
            <a:r>
              <a:rPr lang="nl-NL" sz="2100">
                <a:solidFill>
                  <a:srgbClr val="F710AC"/>
                </a:solidFill>
                <a:latin typeface="Calibri"/>
              </a:rPr>
              <a:t>Waar ben je goed in?</a:t>
            </a:r>
            <a:endParaRPr lang="nl-NL" sz="2100">
              <a:solidFill>
                <a:srgbClr val="F710AC"/>
              </a:solidFill>
              <a:latin typeface="Calibri"/>
              <a:cs typeface="Calibri"/>
            </a:endParaRPr>
          </a:p>
          <a:p>
            <a:pPr defTabSz="685800">
              <a:spcAft>
                <a:spcPts val="1125"/>
              </a:spcAft>
              <a:defRPr/>
            </a:pPr>
            <a:r>
              <a:rPr lang="nl-NL" sz="2100">
                <a:solidFill>
                  <a:srgbClr val="3766A5"/>
                </a:solidFill>
                <a:latin typeface="Calibri"/>
              </a:rPr>
              <a:t>Wat is de oorzaak </a:t>
            </a:r>
            <a:r>
              <a:rPr lang="nl-NL" sz="2100">
                <a:solidFill>
                  <a:prstClr val="black"/>
                </a:solidFill>
                <a:latin typeface="Calibri"/>
              </a:rPr>
              <a:t>			</a:t>
            </a:r>
            <a:r>
              <a:rPr lang="nl-NL" sz="2100">
                <a:solidFill>
                  <a:srgbClr val="F710AC"/>
                </a:solidFill>
                <a:latin typeface="Calibri"/>
              </a:rPr>
              <a:t>Wat zijn succesfactoren?</a:t>
            </a:r>
            <a:br>
              <a:rPr lang="nl-NL" sz="2100">
                <a:solidFill>
                  <a:prstClr val="black"/>
                </a:solidFill>
                <a:latin typeface="Calibri"/>
              </a:rPr>
            </a:br>
            <a:r>
              <a:rPr lang="nl-NL" sz="2100">
                <a:solidFill>
                  <a:srgbClr val="3766A5"/>
                </a:solidFill>
                <a:latin typeface="Calibri"/>
              </a:rPr>
              <a:t>van het probleem?</a:t>
            </a:r>
            <a:r>
              <a:rPr lang="nl-NL" sz="2100">
                <a:solidFill>
                  <a:prstClr val="black"/>
                </a:solidFill>
                <a:latin typeface="Calibri"/>
              </a:rPr>
              <a:t>	</a:t>
            </a:r>
            <a:endParaRPr lang="nl-NL" sz="2100">
              <a:solidFill>
                <a:prstClr val="black"/>
              </a:solidFill>
              <a:latin typeface="Calibri"/>
              <a:cs typeface="Calibri"/>
            </a:endParaRPr>
          </a:p>
          <a:p>
            <a:pPr defTabSz="685800">
              <a:spcAft>
                <a:spcPts val="1125"/>
              </a:spcAft>
              <a:defRPr/>
            </a:pPr>
            <a:r>
              <a:rPr lang="nl-NL" sz="2100">
                <a:solidFill>
                  <a:srgbClr val="3766A5"/>
                </a:solidFill>
                <a:latin typeface="Calibri"/>
              </a:rPr>
              <a:t>Hoe voorkom je dat?</a:t>
            </a:r>
            <a:r>
              <a:rPr lang="nl-NL" sz="2100">
                <a:solidFill>
                  <a:prstClr val="black"/>
                </a:solidFill>
                <a:latin typeface="Calibri"/>
              </a:rPr>
              <a:t>		</a:t>
            </a:r>
            <a:r>
              <a:rPr lang="nl-NL" sz="2100">
                <a:solidFill>
                  <a:srgbClr val="F710AC"/>
                </a:solidFill>
                <a:latin typeface="Calibri"/>
              </a:rPr>
              <a:t>Welke kracht kan je vaker 						inzetten?</a:t>
            </a:r>
          </a:p>
          <a:p>
            <a:pPr defTabSz="685800">
              <a:spcAft>
                <a:spcPts val="1125"/>
              </a:spcAft>
              <a:defRPr/>
            </a:pPr>
            <a:endParaRPr lang="nl-NL" sz="2100">
              <a:solidFill>
                <a:prstClr val="black"/>
              </a:solidFill>
              <a:latin typeface="Calibri"/>
            </a:endParaRPr>
          </a:p>
          <a:p>
            <a:pPr defTabSz="685800">
              <a:spcAft>
                <a:spcPts val="1125"/>
              </a:spcAft>
              <a:defRPr/>
            </a:pPr>
            <a:endParaRPr lang="nl-NL" sz="2100">
              <a:solidFill>
                <a:srgbClr val="CB5599"/>
              </a:solidFill>
              <a:latin typeface="Calibri"/>
            </a:endParaRPr>
          </a:p>
          <a:p>
            <a:pPr lvl="1">
              <a:buClr>
                <a:srgbClr val="B73839"/>
              </a:buClr>
              <a:defRPr/>
            </a:pPr>
            <a:endParaRPr lang="nl-NL" sz="3200">
              <a:solidFill>
                <a:prstClr val="black"/>
              </a:solidFill>
              <a:latin typeface="Calibri"/>
            </a:endParaRPr>
          </a:p>
          <a:p>
            <a:pPr defTabSz="457200">
              <a:defRPr/>
            </a:pPr>
            <a:endParaRPr lang="nl-NL" sz="2200" b="1">
              <a:solidFill>
                <a:srgbClr val="F710AC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200" b="1">
              <a:solidFill>
                <a:srgbClr val="F710AC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200">
              <a:solidFill>
                <a:srgbClr val="8261B2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200">
              <a:solidFill>
                <a:srgbClr val="8261B2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200">
              <a:solidFill>
                <a:srgbClr val="8261B2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400">
              <a:solidFill>
                <a:srgbClr val="8261B2"/>
              </a:solidFill>
              <a:latin typeface="PT Sans" panose="020B0503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17017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AB668B-C01A-114C-B299-599CBACF8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5438" y="477729"/>
            <a:ext cx="8155225" cy="737364"/>
          </a:xfrm>
        </p:spPr>
        <p:txBody>
          <a:bodyPr vert="horz" lIns="67500" tIns="45720" rIns="91440" bIns="45720" rtlCol="0" anchor="t" anchorCtr="0">
            <a:normAutofit fontScale="90000"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b="1">
                <a:solidFill>
                  <a:srgbClr val="FF6A00"/>
                </a:solidFill>
                <a:latin typeface="PT Sans" panose="020B0503020203020204" pitchFamily="34" charset="0"/>
                <a:ea typeface="+mn-ea"/>
                <a:cs typeface="+mn-cs"/>
              </a:rPr>
              <a:t>Waarderend</a:t>
            </a:r>
            <a:r>
              <a:rPr lang="nl-NL" b="1">
                <a:solidFill>
                  <a:srgbClr val="FF6A00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nl-NL" b="1">
                <a:solidFill>
                  <a:srgbClr val="FF6A00"/>
                </a:solidFill>
                <a:latin typeface="PT Sans" panose="020B0503020203020204" pitchFamily="34" charset="0"/>
                <a:ea typeface="+mn-ea"/>
                <a:cs typeface="+mn-cs"/>
              </a:rPr>
              <a:t>onderzoek</a:t>
            </a:r>
            <a:br>
              <a:rPr lang="nl-NL" sz="4000" b="1">
                <a:solidFill>
                  <a:srgbClr val="FF6A00"/>
                </a:solidFill>
                <a:latin typeface="Calibri" panose="020F0502020204030204"/>
                <a:ea typeface="+mn-ea"/>
                <a:cs typeface="+mn-cs"/>
              </a:rPr>
            </a:br>
            <a:endParaRPr lang="nl-NL" sz="2700">
              <a:latin typeface="+mn-lt"/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A758EF8-0EA4-294D-84EC-4E4E884AE3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361" y="5624513"/>
            <a:ext cx="1004420" cy="273844"/>
          </a:xfrm>
        </p:spPr>
        <p:txBody>
          <a:bodyPr/>
          <a:lstStyle/>
          <a:p>
            <a:pPr algn="r" defTabSz="685800">
              <a:defRPr/>
            </a:pPr>
            <a:fld id="{85CEE90A-8722-46D1-9A1B-260B464AC325}" type="datetime1">
              <a:rPr lang="nl-NL" sz="750">
                <a:solidFill>
                  <a:prstClr val="white"/>
                </a:solidFill>
                <a:latin typeface="Calibri"/>
              </a:rPr>
              <a:pPr algn="r" defTabSz="685800">
                <a:defRPr/>
              </a:pPr>
              <a:t>23-9-2025</a:t>
            </a:fld>
            <a:endParaRPr lang="nl-NL" sz="7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7F3B94F-5C7E-7B41-8905-D7DCCFEA3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53259" y="5624513"/>
            <a:ext cx="1179308" cy="273844"/>
          </a:xfrm>
        </p:spPr>
        <p:txBody>
          <a:bodyPr/>
          <a:lstStyle/>
          <a:p>
            <a:pPr defTabSz="685800">
              <a:defRPr/>
            </a:pPr>
            <a:r>
              <a:rPr lang="nl-NL" sz="750">
                <a:solidFill>
                  <a:prstClr val="white"/>
                </a:solidFill>
                <a:latin typeface="Calibri"/>
              </a:rPr>
              <a:t>–  SED VITAE DISCIMUS  –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0B6E8B2-C113-D245-8FC8-0C70B5316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02035" y="5624513"/>
            <a:ext cx="357940" cy="273844"/>
          </a:xfrm>
        </p:spPr>
        <p:txBody>
          <a:bodyPr/>
          <a:lstStyle/>
          <a:p>
            <a:pPr defTabSz="685800">
              <a:defRPr/>
            </a:pPr>
            <a:fld id="{881D489E-9770-2246-8E7D-C41177566C7F}" type="slidenum">
              <a:rPr lang="nl-NL" sz="750" dirty="0">
                <a:solidFill>
                  <a:prstClr val="white"/>
                </a:solidFill>
                <a:latin typeface="Calibri"/>
              </a:rPr>
              <a:pPr defTabSz="685800">
                <a:defRPr/>
              </a:pPr>
              <a:t>7</a:t>
            </a:fld>
            <a:endParaRPr lang="nl-NL" sz="7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39345C28-4C58-1646-900C-3636DE98DE0C}"/>
              </a:ext>
            </a:extLst>
          </p:cNvPr>
          <p:cNvSpPr txBox="1"/>
          <p:nvPr/>
        </p:nvSpPr>
        <p:spPr>
          <a:xfrm>
            <a:off x="2333554" y="2695912"/>
            <a:ext cx="3163899" cy="553998"/>
          </a:xfrm>
          <a:prstGeom prst="rect">
            <a:avLst/>
          </a:prstGeom>
          <a:noFill/>
        </p:spPr>
        <p:txBody>
          <a:bodyPr wrap="square" numCol="1" spcCol="540000" rtlCol="0">
            <a:spAutoFit/>
          </a:bodyPr>
          <a:lstStyle/>
          <a:p>
            <a:pPr defTabSz="685800">
              <a:spcAft>
                <a:spcPts val="1125"/>
              </a:spcAft>
              <a:defRPr/>
            </a:pPr>
            <a:r>
              <a:rPr lang="nl-NL" sz="1500">
                <a:solidFill>
                  <a:srgbClr val="3766A5"/>
                </a:solidFill>
                <a:latin typeface="Calibri"/>
              </a:rPr>
              <a:t>Wat gebeurt er als je over problemen praat of mensen daarop doorvraagt?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E689E18E-5AC1-2844-9AD9-979257DD4326}"/>
              </a:ext>
            </a:extLst>
          </p:cNvPr>
          <p:cNvSpPr txBox="1"/>
          <p:nvPr/>
        </p:nvSpPr>
        <p:spPr>
          <a:xfrm>
            <a:off x="2333553" y="4032811"/>
            <a:ext cx="3163898" cy="553998"/>
          </a:xfrm>
          <a:prstGeom prst="rect">
            <a:avLst/>
          </a:prstGeom>
          <a:noFill/>
        </p:spPr>
        <p:txBody>
          <a:bodyPr wrap="square" numCol="1" spcCol="540000" rtlCol="0">
            <a:spAutoFit/>
          </a:bodyPr>
          <a:lstStyle/>
          <a:p>
            <a:pPr defTabSz="685800">
              <a:spcAft>
                <a:spcPts val="1125"/>
              </a:spcAft>
              <a:defRPr/>
            </a:pPr>
            <a:r>
              <a:rPr lang="nl-NL" sz="1500">
                <a:solidFill>
                  <a:srgbClr val="3766A5"/>
                </a:solidFill>
                <a:latin typeface="Calibri"/>
              </a:rPr>
              <a:t>Wat gebeurt er als je over successen praat en daarover doorvraagt?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C8965E56-7257-6149-8A2E-7239C2BECD3C}"/>
              </a:ext>
            </a:extLst>
          </p:cNvPr>
          <p:cNvSpPr txBox="1"/>
          <p:nvPr/>
        </p:nvSpPr>
        <p:spPr>
          <a:xfrm>
            <a:off x="6333181" y="2280416"/>
            <a:ext cx="2912615" cy="1384995"/>
          </a:xfrm>
          <a:prstGeom prst="rect">
            <a:avLst/>
          </a:prstGeom>
          <a:noFill/>
        </p:spPr>
        <p:txBody>
          <a:bodyPr wrap="square" numCol="1" spcCol="540000" rtlCol="0">
            <a:spAutoFit/>
          </a:bodyPr>
          <a:lstStyle/>
          <a:p>
            <a:pPr defTabSz="685800">
              <a:defRPr/>
            </a:pPr>
            <a:r>
              <a:rPr lang="nl-NL" sz="1050">
                <a:solidFill>
                  <a:srgbClr val="CB5599"/>
                </a:solidFill>
                <a:latin typeface="Calibri"/>
              </a:rPr>
              <a:t>Defensief</a:t>
            </a:r>
          </a:p>
          <a:p>
            <a:pPr defTabSz="685800">
              <a:defRPr/>
            </a:pPr>
            <a:r>
              <a:rPr lang="nl-NL" sz="1050">
                <a:solidFill>
                  <a:srgbClr val="CB5599"/>
                </a:solidFill>
                <a:latin typeface="Calibri"/>
              </a:rPr>
              <a:t>Schuldvraag</a:t>
            </a:r>
          </a:p>
          <a:p>
            <a:pPr defTabSz="685800">
              <a:defRPr/>
            </a:pPr>
            <a:r>
              <a:rPr lang="nl-NL" sz="1050">
                <a:solidFill>
                  <a:srgbClr val="CB5599"/>
                </a:solidFill>
                <a:latin typeface="Calibri"/>
              </a:rPr>
              <a:t>Wijzen en verklaren</a:t>
            </a:r>
          </a:p>
          <a:p>
            <a:pPr defTabSz="685800">
              <a:defRPr/>
            </a:pPr>
            <a:r>
              <a:rPr lang="nl-NL" sz="1050">
                <a:solidFill>
                  <a:srgbClr val="CB5599"/>
                </a:solidFill>
                <a:latin typeface="Calibri"/>
              </a:rPr>
              <a:t>Rechtvaardigen</a:t>
            </a:r>
          </a:p>
          <a:p>
            <a:pPr defTabSz="685800">
              <a:defRPr/>
            </a:pPr>
            <a:r>
              <a:rPr lang="nl-NL" sz="1050">
                <a:solidFill>
                  <a:srgbClr val="CB5599"/>
                </a:solidFill>
                <a:latin typeface="Calibri"/>
              </a:rPr>
              <a:t>Angst - verstijven</a:t>
            </a:r>
          </a:p>
          <a:p>
            <a:pPr defTabSz="685800">
              <a:defRPr/>
            </a:pPr>
            <a:r>
              <a:rPr lang="nl-NL" sz="1050">
                <a:solidFill>
                  <a:srgbClr val="CB5599"/>
                </a:solidFill>
                <a:latin typeface="Calibri"/>
              </a:rPr>
              <a:t>Wegduwen</a:t>
            </a:r>
          </a:p>
          <a:p>
            <a:pPr defTabSz="685800">
              <a:defRPr/>
            </a:pPr>
            <a:r>
              <a:rPr lang="nl-NL" sz="1050">
                <a:solidFill>
                  <a:srgbClr val="CB5599"/>
                </a:solidFill>
                <a:latin typeface="Calibri"/>
              </a:rPr>
              <a:t>Afstand nemen</a:t>
            </a:r>
          </a:p>
          <a:p>
            <a:pPr defTabSz="685800">
              <a:defRPr/>
            </a:pPr>
            <a:r>
              <a:rPr lang="nl-NL" sz="1050">
                <a:solidFill>
                  <a:srgbClr val="CB5599"/>
                </a:solidFill>
                <a:latin typeface="Calibri"/>
              </a:rPr>
              <a:t>Vermoeidheid verstoppen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33036A48-A1D4-DD43-938A-26A422F7711D}"/>
              </a:ext>
            </a:extLst>
          </p:cNvPr>
          <p:cNvSpPr txBox="1"/>
          <p:nvPr/>
        </p:nvSpPr>
        <p:spPr>
          <a:xfrm>
            <a:off x="6333181" y="3693896"/>
            <a:ext cx="2912615" cy="1384995"/>
          </a:xfrm>
          <a:prstGeom prst="rect">
            <a:avLst/>
          </a:prstGeom>
          <a:noFill/>
        </p:spPr>
        <p:txBody>
          <a:bodyPr wrap="square" numCol="1" spcCol="540000" rtlCol="0">
            <a:spAutoFit/>
          </a:bodyPr>
          <a:lstStyle/>
          <a:p>
            <a:pPr defTabSz="685800">
              <a:defRPr/>
            </a:pPr>
            <a:r>
              <a:rPr lang="nl-NL" sz="1050">
                <a:solidFill>
                  <a:srgbClr val="CB5599"/>
                </a:solidFill>
                <a:latin typeface="Calibri"/>
              </a:rPr>
              <a:t>Enthousiasme</a:t>
            </a:r>
          </a:p>
          <a:p>
            <a:pPr defTabSz="685800">
              <a:defRPr/>
            </a:pPr>
            <a:r>
              <a:rPr lang="nl-NL" sz="1050">
                <a:solidFill>
                  <a:srgbClr val="CB5599"/>
                </a:solidFill>
                <a:latin typeface="Calibri"/>
              </a:rPr>
              <a:t>Associëren</a:t>
            </a:r>
          </a:p>
          <a:p>
            <a:pPr defTabSz="685800">
              <a:defRPr/>
            </a:pPr>
            <a:r>
              <a:rPr lang="nl-NL" sz="1050">
                <a:solidFill>
                  <a:srgbClr val="CB5599"/>
                </a:solidFill>
                <a:latin typeface="Calibri"/>
              </a:rPr>
              <a:t>Motiveert</a:t>
            </a:r>
          </a:p>
          <a:p>
            <a:pPr defTabSz="685800">
              <a:defRPr/>
            </a:pPr>
            <a:r>
              <a:rPr lang="nl-NL" sz="1050">
                <a:solidFill>
                  <a:srgbClr val="CB5599"/>
                </a:solidFill>
                <a:latin typeface="Calibri"/>
              </a:rPr>
              <a:t>Betrekt</a:t>
            </a:r>
          </a:p>
          <a:p>
            <a:pPr defTabSz="685800">
              <a:defRPr/>
            </a:pPr>
            <a:r>
              <a:rPr lang="nl-NL" sz="1050">
                <a:solidFill>
                  <a:srgbClr val="CB5599"/>
                </a:solidFill>
                <a:latin typeface="Calibri"/>
              </a:rPr>
              <a:t>Spoort aan</a:t>
            </a:r>
          </a:p>
          <a:p>
            <a:pPr defTabSz="685800">
              <a:defRPr/>
            </a:pPr>
            <a:r>
              <a:rPr lang="nl-NL" sz="1050">
                <a:solidFill>
                  <a:srgbClr val="CB5599"/>
                </a:solidFill>
                <a:latin typeface="Calibri"/>
              </a:rPr>
              <a:t>Verantwoordelijk willen zijn</a:t>
            </a:r>
          </a:p>
          <a:p>
            <a:pPr defTabSz="685800">
              <a:defRPr/>
            </a:pPr>
            <a:r>
              <a:rPr lang="nl-NL" sz="1050">
                <a:solidFill>
                  <a:srgbClr val="CB5599"/>
                </a:solidFill>
                <a:latin typeface="Calibri"/>
              </a:rPr>
              <a:t>Energie</a:t>
            </a:r>
          </a:p>
          <a:p>
            <a:pPr defTabSz="685800">
              <a:defRPr/>
            </a:pPr>
            <a:r>
              <a:rPr lang="nl-NL" sz="1050">
                <a:solidFill>
                  <a:srgbClr val="CB5599"/>
                </a:solidFill>
                <a:latin typeface="Calibri"/>
              </a:rPr>
              <a:t>Twinkeling</a:t>
            </a:r>
          </a:p>
        </p:txBody>
      </p:sp>
      <p:sp>
        <p:nvSpPr>
          <p:cNvPr id="3" name="Linkeraccolade 2">
            <a:extLst>
              <a:ext uri="{FF2B5EF4-FFF2-40B4-BE49-F238E27FC236}">
                <a16:creationId xmlns:a16="http://schemas.microsoft.com/office/drawing/2014/main" id="{69A52DB2-7E40-AC43-9232-41CA29B16753}"/>
              </a:ext>
            </a:extLst>
          </p:cNvPr>
          <p:cNvSpPr/>
          <p:nvPr/>
        </p:nvSpPr>
        <p:spPr>
          <a:xfrm>
            <a:off x="6251310" y="2368257"/>
            <a:ext cx="209405" cy="1204076"/>
          </a:xfrm>
          <a:prstGeom prst="leftBrace">
            <a:avLst/>
          </a:prstGeom>
          <a:ln w="19050">
            <a:solidFill>
              <a:srgbClr val="CB55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nl-NL" sz="1350">
              <a:solidFill>
                <a:srgbClr val="F710AC"/>
              </a:solidFill>
              <a:latin typeface="Calibri"/>
            </a:endParaRPr>
          </a:p>
        </p:txBody>
      </p:sp>
      <p:sp>
        <p:nvSpPr>
          <p:cNvPr id="14" name="Linkeraccolade 13">
            <a:extLst>
              <a:ext uri="{FF2B5EF4-FFF2-40B4-BE49-F238E27FC236}">
                <a16:creationId xmlns:a16="http://schemas.microsoft.com/office/drawing/2014/main" id="{5B3CE6D8-69AE-914C-94FE-97ABEBB715F8}"/>
              </a:ext>
            </a:extLst>
          </p:cNvPr>
          <p:cNvSpPr/>
          <p:nvPr/>
        </p:nvSpPr>
        <p:spPr>
          <a:xfrm>
            <a:off x="6251310" y="3786973"/>
            <a:ext cx="209405" cy="1204076"/>
          </a:xfrm>
          <a:prstGeom prst="leftBrace">
            <a:avLst/>
          </a:prstGeom>
          <a:ln w="19050">
            <a:solidFill>
              <a:srgbClr val="CB55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nl-NL" sz="1350">
              <a:solidFill>
                <a:srgbClr val="F710AC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80756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 methode van Waarderend onderzoeken - Positief Samenwerken">
            <a:extLst>
              <a:ext uri="{FF2B5EF4-FFF2-40B4-BE49-F238E27FC236}">
                <a16:creationId xmlns:a16="http://schemas.microsoft.com/office/drawing/2014/main" id="{71F41E64-7213-FEEE-9D2F-F6B003F2D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657" y="1847654"/>
            <a:ext cx="5987625" cy="4329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1188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37564AB6-2013-5144-8378-CFC288BFC756}"/>
              </a:ext>
            </a:extLst>
          </p:cNvPr>
          <p:cNvSpPr txBox="1"/>
          <p:nvPr/>
        </p:nvSpPr>
        <p:spPr>
          <a:xfrm>
            <a:off x="1627830" y="1222514"/>
            <a:ext cx="748416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nl-NL" sz="4000" b="1">
                <a:solidFill>
                  <a:srgbClr val="00B7A5"/>
                </a:solidFill>
                <a:latin typeface="PT Sans" panose="020B0503020203020204" pitchFamily="34" charset="77"/>
              </a:rPr>
              <a:t>	Waarderend communiceren</a:t>
            </a:r>
          </a:p>
          <a:p>
            <a:pPr defTabSz="457200">
              <a:defRPr/>
            </a:pPr>
            <a:endParaRPr lang="nl-NL" sz="2200" b="1">
              <a:solidFill>
                <a:srgbClr val="F710AC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200" b="1">
              <a:solidFill>
                <a:srgbClr val="F710AC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200">
              <a:solidFill>
                <a:srgbClr val="8261B2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200">
              <a:solidFill>
                <a:srgbClr val="8261B2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200">
              <a:solidFill>
                <a:srgbClr val="8261B2"/>
              </a:solidFill>
              <a:latin typeface="PT Sans" panose="020B0503020203020204" pitchFamily="34" charset="77"/>
            </a:endParaRPr>
          </a:p>
          <a:p>
            <a:pPr defTabSz="457200">
              <a:defRPr/>
            </a:pPr>
            <a:endParaRPr lang="nl-NL" sz="2400">
              <a:solidFill>
                <a:srgbClr val="8261B2"/>
              </a:solidFill>
              <a:latin typeface="PT Sans" panose="020B0503020203020204" pitchFamily="34" charset="77"/>
            </a:endParaRPr>
          </a:p>
        </p:txBody>
      </p:sp>
      <p:pic>
        <p:nvPicPr>
          <p:cNvPr id="1026" name="Picture 2" descr="Your Words Create Your Worlds">
            <a:extLst>
              <a:ext uri="{FF2B5EF4-FFF2-40B4-BE49-F238E27FC236}">
                <a16:creationId xmlns:a16="http://schemas.microsoft.com/office/drawing/2014/main" id="{3E4C8716-43F0-4B9C-A9A2-4D5350EB3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630" y="2325951"/>
            <a:ext cx="5353235" cy="3309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44003"/>
      </p:ext>
    </p:extLst>
  </p:cSld>
  <p:clrMapOvr>
    <a:masterClrMapping/>
  </p:clrMapOvr>
</p:sld>
</file>

<file path=ppt/theme/theme1.xml><?xml version="1.0" encoding="utf-8"?>
<a:theme xmlns:a="http://schemas.openxmlformats.org/drawingml/2006/main" name="1_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7E7ECB611FF64A806E81294E573ACD" ma:contentTypeVersion="10" ma:contentTypeDescription="Een nieuw document maken." ma:contentTypeScope="" ma:versionID="fa9a56c6ab9d833caea81fcb2d0b8da6">
  <xsd:schema xmlns:xsd="http://www.w3.org/2001/XMLSchema" xmlns:xs="http://www.w3.org/2001/XMLSchema" xmlns:p="http://schemas.microsoft.com/office/2006/metadata/properties" xmlns:ns2="23e5e962-c6cd-4de6-b4dc-4cd06d9b66a9" xmlns:ns3="f001abcc-21f1-4d0f-a995-2f03bf94ce4d" targetNamespace="http://schemas.microsoft.com/office/2006/metadata/properties" ma:root="true" ma:fieldsID="2acf05b94254b82f3576806e290c7bb6" ns2:_="" ns3:_="">
    <xsd:import namespace="23e5e962-c6cd-4de6-b4dc-4cd06d9b66a9"/>
    <xsd:import namespace="f001abcc-21f1-4d0f-a995-2f03bf94ce4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e5e962-c6cd-4de6-b4dc-4cd06d9b66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01abcc-21f1-4d0f-a995-2f03bf94ce4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59C1A94-6817-48EE-BE85-E70E3D045A25}"/>
</file>

<file path=customXml/itemProps2.xml><?xml version="1.0" encoding="utf-8"?>
<ds:datastoreItem xmlns:ds="http://schemas.openxmlformats.org/officeDocument/2006/customXml" ds:itemID="{CE3C6890-6728-4AC3-985A-C813E548F7BD}"/>
</file>

<file path=customXml/itemProps3.xml><?xml version="1.0" encoding="utf-8"?>
<ds:datastoreItem xmlns:ds="http://schemas.openxmlformats.org/officeDocument/2006/customXml" ds:itemID="{80CD4C04-BDF4-423A-A662-25BEDF677A2B}"/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478</Words>
  <Application>Microsoft Office PowerPoint</Application>
  <PresentationFormat>Breedbeeld</PresentationFormat>
  <Paragraphs>167</Paragraphs>
  <Slides>13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PT Sans</vt:lpstr>
      <vt:lpstr>1_Kantoorthema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Waarderend onderzoek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Yvonne Lommen</dc:creator>
  <cp:lastModifiedBy>Yvonne Lommen</cp:lastModifiedBy>
  <cp:revision>2</cp:revision>
  <dcterms:created xsi:type="dcterms:W3CDTF">2023-09-25T08:12:07Z</dcterms:created>
  <dcterms:modified xsi:type="dcterms:W3CDTF">2025-09-23T08:19:39Z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0x010100F87E7ECB611FF64A806E81294E573ACD</vt:lpwstr>
  </property>
</Properties>
</file>