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3"/>
  </p:notesMasterIdLst>
  <p:sldIdLst>
    <p:sldId id="370" r:id="rId5"/>
    <p:sldId id="372" r:id="rId6"/>
    <p:sldId id="373" r:id="rId7"/>
    <p:sldId id="374" r:id="rId8"/>
    <p:sldId id="377" r:id="rId9"/>
    <p:sldId id="376" r:id="rId10"/>
    <p:sldId id="378" r:id="rId11"/>
    <p:sldId id="379" r:id="rId12"/>
    <p:sldId id="380" r:id="rId13"/>
    <p:sldId id="381" r:id="rId14"/>
    <p:sldId id="382" r:id="rId15"/>
    <p:sldId id="402" r:id="rId16"/>
    <p:sldId id="383" r:id="rId17"/>
    <p:sldId id="405" r:id="rId18"/>
    <p:sldId id="404" r:id="rId19"/>
    <p:sldId id="384" r:id="rId20"/>
    <p:sldId id="385" r:id="rId21"/>
    <p:sldId id="409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66A5"/>
    <a:srgbClr val="F710AC"/>
    <a:srgbClr val="FF6A00"/>
    <a:srgbClr val="00B7A5"/>
    <a:srgbClr val="00B4E5"/>
    <a:srgbClr val="00BEF0"/>
    <a:srgbClr val="8261B2"/>
    <a:srgbClr val="7F6B9E"/>
    <a:srgbClr val="9BDE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769"/>
  </p:normalViewPr>
  <p:slideViewPr>
    <p:cSldViewPr snapToGrid="0">
      <p:cViewPr varScale="1">
        <p:scale>
          <a:sx n="78" d="100"/>
          <a:sy n="78" d="100"/>
        </p:scale>
        <p:origin x="159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vonne Lommen" userId="de4e5e05bc1259f1" providerId="LiveId" clId="{6879FC57-7C70-4DA8-87E7-7254E14FC6BF}"/>
    <pc:docChg chg="custSel modSld">
      <pc:chgData name="Yvonne Lommen" userId="de4e5e05bc1259f1" providerId="LiveId" clId="{6879FC57-7C70-4DA8-87E7-7254E14FC6BF}" dt="2025-09-23T08:16:38.072" v="84" actId="14"/>
      <pc:docMkLst>
        <pc:docMk/>
      </pc:docMkLst>
      <pc:sldChg chg="modSp mod">
        <pc:chgData name="Yvonne Lommen" userId="de4e5e05bc1259f1" providerId="LiveId" clId="{6879FC57-7C70-4DA8-87E7-7254E14FC6BF}" dt="2025-09-23T08:16:38.072" v="84" actId="14"/>
        <pc:sldMkLst>
          <pc:docMk/>
          <pc:sldMk cId="1967559265" sldId="385"/>
        </pc:sldMkLst>
        <pc:spChg chg="mod">
          <ac:chgData name="Yvonne Lommen" userId="de4e5e05bc1259f1" providerId="LiveId" clId="{6879FC57-7C70-4DA8-87E7-7254E14FC6BF}" dt="2025-09-23T08:16:38.072" v="84" actId="14"/>
          <ac:spMkLst>
            <pc:docMk/>
            <pc:sldMk cId="1967559265" sldId="385"/>
            <ac:spMk id="2" creationId="{70A616B6-51FF-5440-8744-CCC14231EF9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883621-4CD3-45F2-98B4-370C9A0C106E}" type="datetimeFigureOut">
              <a:rPr lang="nl-NL" smtClean="0"/>
              <a:t>23-9-2025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BC639-37C1-456C-B7C1-917EDE9054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2832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80FB3-9619-2E4F-BED6-06B7CBDAF48D}" type="datetimeFigureOut">
              <a:rPr lang="nl-NL" smtClean="0"/>
              <a:t>23-9-2025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F3140-C0A1-6F4E-80CD-5DD1392623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9870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80FB3-9619-2E4F-BED6-06B7CBDAF48D}" type="datetimeFigureOut">
              <a:rPr lang="nl-NL" smtClean="0"/>
              <a:t>23-9-2025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F3140-C0A1-6F4E-80CD-5DD1392623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4047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80FB3-9619-2E4F-BED6-06B7CBDAF48D}" type="datetimeFigureOut">
              <a:rPr lang="nl-NL" smtClean="0"/>
              <a:t>23-9-2025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F3140-C0A1-6F4E-80CD-5DD1392623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8658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80FB3-9619-2E4F-BED6-06B7CBDAF48D}" type="datetimeFigureOut">
              <a:rPr lang="nl-NL" smtClean="0"/>
              <a:t>23-9-2025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F3140-C0A1-6F4E-80CD-5DD1392623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3661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80FB3-9619-2E4F-BED6-06B7CBDAF48D}" type="datetimeFigureOut">
              <a:rPr lang="nl-NL" smtClean="0"/>
              <a:t>23-9-2025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F3140-C0A1-6F4E-80CD-5DD1392623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4919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80FB3-9619-2E4F-BED6-06B7CBDAF48D}" type="datetimeFigureOut">
              <a:rPr lang="nl-NL" smtClean="0"/>
              <a:t>23-9-2025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F3140-C0A1-6F4E-80CD-5DD1392623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9290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80FB3-9619-2E4F-BED6-06B7CBDAF48D}" type="datetimeFigureOut">
              <a:rPr lang="nl-NL" smtClean="0"/>
              <a:t>23-9-2025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F3140-C0A1-6F4E-80CD-5DD1392623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311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80FB3-9619-2E4F-BED6-06B7CBDAF48D}" type="datetimeFigureOut">
              <a:rPr lang="nl-NL" smtClean="0"/>
              <a:t>23-9-2025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F3140-C0A1-6F4E-80CD-5DD1392623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9335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80FB3-9619-2E4F-BED6-06B7CBDAF48D}" type="datetimeFigureOut">
              <a:rPr lang="nl-NL" smtClean="0"/>
              <a:t>23-9-2025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F3140-C0A1-6F4E-80CD-5DD1392623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9783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80FB3-9619-2E4F-BED6-06B7CBDAF48D}" type="datetimeFigureOut">
              <a:rPr lang="nl-NL" smtClean="0"/>
              <a:t>23-9-2025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F3140-C0A1-6F4E-80CD-5DD1392623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4616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80FB3-9619-2E4F-BED6-06B7CBDAF48D}" type="datetimeFigureOut">
              <a:rPr lang="nl-NL" smtClean="0"/>
              <a:t>23-9-2025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F3140-C0A1-6F4E-80CD-5DD1392623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4654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680FB3-9619-2E4F-BED6-06B7CBDAF48D}" type="datetimeFigureOut">
              <a:rPr lang="nl-NL" smtClean="0"/>
              <a:t>23-9-2025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F3140-C0A1-6F4E-80CD-5DD1392623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7387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hpg.gymnasia.nl/documenten-voor-begeleiders-en-coordinatoren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tiff"/><Relationship Id="rId5" Type="http://schemas.openxmlformats.org/officeDocument/2006/relationships/image" Target="../media/image10.tiff"/><Relationship Id="rId4" Type="http://schemas.openxmlformats.org/officeDocument/2006/relationships/image" Target="../media/image9.tif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6EE482F8-BA98-6F4A-8721-7FE19E5A9CD0}"/>
              </a:ext>
            </a:extLst>
          </p:cNvPr>
          <p:cNvSpPr txBox="1"/>
          <p:nvPr/>
        </p:nvSpPr>
        <p:spPr>
          <a:xfrm>
            <a:off x="556591" y="1729409"/>
            <a:ext cx="65797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5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8261B2"/>
                </a:solidFill>
                <a:effectLst/>
                <a:uLnTx/>
                <a:uFillTx/>
                <a:latin typeface="PT Sans" panose="020B0503020203020204" pitchFamily="34" charset="77"/>
                <a:ea typeface="+mn-ea"/>
                <a:cs typeface="+mn-cs"/>
              </a:rPr>
              <a:t>De basis</a:t>
            </a:r>
          </a:p>
        </p:txBody>
      </p:sp>
      <p:pic>
        <p:nvPicPr>
          <p:cNvPr id="3" name="Afbeelding 3">
            <a:extLst>
              <a:ext uri="{FF2B5EF4-FFF2-40B4-BE49-F238E27FC236}">
                <a16:creationId xmlns:a16="http://schemas.microsoft.com/office/drawing/2014/main" id="{0A8616A8-2EBB-C3CF-4C73-884A773CC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1" y="3429000"/>
            <a:ext cx="6227103" cy="2639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157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37564AB6-2013-5144-8378-CFC288BFC756}"/>
              </a:ext>
            </a:extLst>
          </p:cNvPr>
          <p:cNvSpPr txBox="1"/>
          <p:nvPr/>
        </p:nvSpPr>
        <p:spPr>
          <a:xfrm>
            <a:off x="556591" y="1222513"/>
            <a:ext cx="7484166" cy="67710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B7A5"/>
                </a:solidFill>
                <a:effectLst/>
                <a:uLnTx/>
                <a:uFillTx/>
                <a:latin typeface="PT Sans"/>
              </a:rPr>
              <a:t>Wat doe je hiermee als begeleider?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 dirty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200" b="1" i="0" u="none" strike="noStrike" kern="1200" cap="none" spc="0" normalizeH="0" baseline="0" noProof="0" dirty="0">
                <a:ln>
                  <a:noFill/>
                </a:ln>
                <a:solidFill>
                  <a:srgbClr val="F710AC"/>
                </a:solidFill>
                <a:effectLst/>
                <a:uLnTx/>
                <a:uFillTx/>
                <a:latin typeface="PT Sans"/>
              </a:rPr>
              <a:t>De competenties vormen een hulpmiddel voor ontwikkelingsgerichte begeleidingsgesprekken</a:t>
            </a:r>
            <a:endParaRPr lang="nl-NL" sz="2200" b="1" i="0" u="none" strike="noStrike" kern="1200" cap="none" spc="0" normalizeH="0" baseline="0" noProof="0" dirty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/>
            </a:endParaRPr>
          </a:p>
          <a:p>
            <a:pPr marL="533400" marR="0" lvl="1" indent="-21399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200" b="0" i="0" u="none" strike="noStrike" kern="1200" cap="none" spc="0" normalizeH="0" baseline="0" noProof="0" dirty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/>
              </a:rPr>
              <a:t>Waar sta je nu?</a:t>
            </a:r>
            <a:endParaRPr lang="nl-NL" sz="2200" b="0" i="0" u="none" strike="noStrike" kern="1200" cap="none" spc="0" normalizeH="0" baseline="0" noProof="0" dirty="0">
              <a:ln>
                <a:noFill/>
              </a:ln>
              <a:solidFill>
                <a:srgbClr val="3766A5"/>
              </a:solidFill>
              <a:effectLst/>
              <a:uLnTx/>
              <a:uFillTx/>
              <a:latin typeface="PT Sans"/>
            </a:endParaRPr>
          </a:p>
          <a:p>
            <a:pPr marL="533400" marR="0" lvl="1" indent="-21399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200" b="0" i="0" u="none" strike="noStrike" kern="1200" cap="none" spc="0" normalizeH="0" baseline="0" noProof="0" dirty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/>
              </a:rPr>
              <a:t>Wat zou je hierin willen leren?</a:t>
            </a:r>
            <a:endParaRPr lang="nl-NL" sz="2200" b="0" i="0" u="none" strike="noStrike" kern="1200" cap="none" spc="0" normalizeH="0" baseline="0" noProof="0" dirty="0">
              <a:ln>
                <a:noFill/>
              </a:ln>
              <a:solidFill>
                <a:srgbClr val="3766A5"/>
              </a:solidFill>
              <a:effectLst/>
              <a:uLnTx/>
              <a:uFillTx/>
              <a:latin typeface="PT Sans"/>
            </a:endParaRPr>
          </a:p>
          <a:p>
            <a:pPr marL="533400" marR="0" lvl="1" indent="-21399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200" b="0" i="0" u="none" strike="noStrike" kern="1200" cap="none" spc="0" normalizeH="0" baseline="0" noProof="0" dirty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/>
              </a:rPr>
              <a:t>Hoe kun je een stap verder komen?</a:t>
            </a:r>
            <a:endParaRPr lang="nl-NL" sz="2200" b="0" i="0" u="none" strike="noStrike" kern="1200" cap="none" spc="0" normalizeH="0" baseline="0" noProof="0" dirty="0">
              <a:ln>
                <a:noFill/>
              </a:ln>
              <a:solidFill>
                <a:srgbClr val="3766A5"/>
              </a:solidFill>
              <a:effectLst/>
              <a:uLnTx/>
              <a:uFillTx/>
              <a:latin typeface="PT Sans"/>
            </a:endParaRPr>
          </a:p>
          <a:p>
            <a:pPr marL="533400" marR="0" lvl="1" indent="-21399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200" b="0" i="0" u="none" strike="noStrike" kern="1200" cap="none" spc="0" normalizeH="0" baseline="0" noProof="0" dirty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/>
              </a:rPr>
              <a:t>Hoe past dat binnen je HPG-activiteiten? Of: Hoe kun je het op een andere manier ontwikkelen?</a:t>
            </a:r>
            <a:endParaRPr lang="nl-NL" sz="2200" b="0" i="0" u="none" strike="noStrike" kern="1200" cap="none" spc="0" normalizeH="0" baseline="0" noProof="0" dirty="0">
              <a:ln>
                <a:noFill/>
              </a:ln>
              <a:solidFill>
                <a:srgbClr val="3766A5"/>
              </a:solidFill>
              <a:effectLst/>
              <a:uLnTx/>
              <a:uFillTx/>
              <a:latin typeface="PT Sans"/>
            </a:endParaRPr>
          </a:p>
          <a:p>
            <a:pPr marL="533400" marR="0" lvl="1" indent="-21399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/>
              </a:rPr>
              <a:t>Rubrics</a:t>
            </a:r>
            <a:r>
              <a:rPr kumimoji="0" lang="nl-NL" sz="2200" b="0" i="0" u="none" strike="noStrike" kern="1200" cap="none" spc="0" normalizeH="0" baseline="0" noProof="0" dirty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/>
              </a:rPr>
              <a:t> als voorbeeldbeschrijvingen</a:t>
            </a:r>
            <a:endParaRPr lang="nl-NL" sz="2200" b="0" i="0" u="none" strike="noStrike" kern="1200" cap="none" spc="0" normalizeH="0" baseline="0" noProof="0" dirty="0">
              <a:ln>
                <a:noFill/>
              </a:ln>
              <a:solidFill>
                <a:srgbClr val="3766A5"/>
              </a:solidFill>
              <a:effectLst/>
              <a:uLnTx/>
              <a:uFillTx/>
              <a:latin typeface="PT Sans"/>
            </a:endParaRPr>
          </a:p>
          <a:p>
            <a:pPr marL="533400" lvl="1" indent="-213995">
              <a:buFont typeface="Arial" panose="020B0604020202020204" pitchFamily="34" charset="0"/>
              <a:buChar char="•"/>
              <a:defRPr/>
            </a:pPr>
            <a:r>
              <a:rPr lang="nl-NL" sz="2200" b="1" dirty="0">
                <a:solidFill>
                  <a:srgbClr val="3766A5"/>
                </a:solidFill>
                <a:latin typeface="PT Sans"/>
              </a:rPr>
              <a:t>Alle competenties regelmatig in beeld brengen, in elk geval jaarlijks bij het portfolio-gesprek!</a:t>
            </a:r>
            <a:endParaRPr lang="nl-NL" sz="2200" b="1" i="0" u="none" strike="noStrike" kern="1200" cap="none" spc="0" normalizeH="0" baseline="0" noProof="0" dirty="0">
              <a:ln>
                <a:noFill/>
              </a:ln>
              <a:solidFill>
                <a:srgbClr val="3766A5"/>
              </a:solidFill>
              <a:effectLst/>
              <a:uLnTx/>
              <a:uFillTx/>
              <a:latin typeface="PT Sans" panose="020B0503020203020204" pitchFamily="34" charset="77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2200" b="1" i="0" u="none" strike="noStrike" kern="1200" cap="none" spc="0" normalizeH="0" baseline="0" noProof="0" dirty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 dirty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 dirty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2200" b="0" i="0" u="none" strike="noStrike" kern="1200" cap="none" spc="0" normalizeH="0" baseline="0" noProof="0" dirty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</a:endParaRPr>
          </a:p>
          <a:p>
            <a:pPr>
              <a:defRPr/>
            </a:pPr>
            <a:endParaRPr lang="nl-NL" sz="2400" dirty="0">
              <a:solidFill>
                <a:srgbClr val="8261B2"/>
              </a:solidFill>
              <a:latin typeface="PT Sans" panose="020B0503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75477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70A616B6-51FF-5440-8744-CCC14231EF92}"/>
              </a:ext>
            </a:extLst>
          </p:cNvPr>
          <p:cNvSpPr txBox="1"/>
          <p:nvPr/>
        </p:nvSpPr>
        <p:spPr>
          <a:xfrm>
            <a:off x="636490" y="1222513"/>
            <a:ext cx="7484166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>
                <a:ln>
                  <a:noFill/>
                </a:ln>
                <a:solidFill>
                  <a:srgbClr val="FF6A00"/>
                </a:solidFill>
                <a:effectLst/>
                <a:uLnTx/>
                <a:uFillTx/>
                <a:latin typeface="PT Sans" panose="020B0503020203020204" pitchFamily="34" charset="77"/>
                <a:ea typeface="+mn-ea"/>
                <a:cs typeface="+mn-cs"/>
              </a:rPr>
              <a:t>Inhoud van het HPG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200" b="1" i="0" u="none" strike="noStrike" kern="1200" cap="none" spc="0" normalizeH="0" baseline="0" noProof="0">
                <a:ln>
                  <a:noFill/>
                </a:ln>
                <a:solidFill>
                  <a:srgbClr val="F710AC"/>
                </a:solidFill>
                <a:effectLst/>
                <a:uLnTx/>
                <a:uFillTx/>
                <a:latin typeface="PT Sans" panose="020B0503020203020204" pitchFamily="34" charset="77"/>
                <a:ea typeface="+mn-ea"/>
                <a:cs typeface="+mn-cs"/>
              </a:rPr>
              <a:t>Persoonlijke groei</a:t>
            </a:r>
            <a:endParaRPr kumimoji="0" lang="nl-NL" sz="40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200" b="0" i="0" u="none" strike="noStrike" kern="1200" cap="none" spc="0" normalizeH="0" baseline="0" noProof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 panose="020B0503020203020204" pitchFamily="34" charset="0"/>
                <a:ea typeface="+mn-ea"/>
                <a:cs typeface="+mn-cs"/>
              </a:rPr>
              <a:t>Zelfinzicht</a:t>
            </a: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200" b="0" i="0" u="none" strike="noStrike" kern="1200" cap="none" spc="0" normalizeH="0" baseline="0" noProof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 panose="020B0503020203020204" pitchFamily="34" charset="0"/>
                <a:ea typeface="+mn-ea"/>
                <a:cs typeface="+mn-cs"/>
              </a:rPr>
              <a:t>Groei</a:t>
            </a: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200" b="0" i="0" u="none" strike="noStrike" kern="1200" cap="none" spc="0" normalizeH="0" baseline="0" noProof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 panose="020B0503020203020204" pitchFamily="34" charset="0"/>
                <a:ea typeface="+mn-ea"/>
                <a:cs typeface="+mn-cs"/>
              </a:rPr>
              <a:t>Ambities</a:t>
            </a: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2200">
                <a:solidFill>
                  <a:srgbClr val="3766A5"/>
                </a:solidFill>
                <a:latin typeface="PT Sans" panose="020B0503020203020204" pitchFamily="34" charset="0"/>
              </a:rPr>
              <a:t>Zelfvertrouwen</a:t>
            </a:r>
            <a:endParaRPr kumimoji="0" lang="nl-NL" sz="2200" b="0" i="0" u="none" strike="noStrike" kern="1200" cap="none" spc="0" normalizeH="0" baseline="0" noProof="0">
              <a:ln>
                <a:noFill/>
              </a:ln>
              <a:solidFill>
                <a:srgbClr val="3766A5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000" b="0" i="0" u="none" strike="noStrike" kern="1200" cap="none" spc="0" normalizeH="0" baseline="0" noProof="0">
              <a:ln>
                <a:noFill/>
              </a:ln>
              <a:solidFill>
                <a:srgbClr val="3766A5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3839"/>
              </a:buClr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3839"/>
              </a:buClr>
              <a:buSzTx/>
              <a:buFontTx/>
              <a:buNone/>
              <a:tabLst/>
              <a:defRPr/>
            </a:pPr>
            <a:endParaRPr kumimoji="0" lang="nl-NL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</p:txBody>
      </p:sp>
      <p:pic>
        <p:nvPicPr>
          <p:cNvPr id="3" name="Afbeelding 2" descr="Schermafbeelding 2019-11-26 om 15.43.11.png">
            <a:extLst>
              <a:ext uri="{FF2B5EF4-FFF2-40B4-BE49-F238E27FC236}">
                <a16:creationId xmlns:a16="http://schemas.microsoft.com/office/drawing/2014/main" id="{2CA96C80-21F3-4ED3-A1FF-54EBC334DF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437" y="3111362"/>
            <a:ext cx="3724275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37564AB6-2013-5144-8378-CFC288BFC756}"/>
              </a:ext>
            </a:extLst>
          </p:cNvPr>
          <p:cNvSpPr txBox="1"/>
          <p:nvPr/>
        </p:nvSpPr>
        <p:spPr>
          <a:xfrm>
            <a:off x="556591" y="1222513"/>
            <a:ext cx="7484166" cy="541686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B7A5"/>
                </a:solidFill>
                <a:effectLst/>
                <a:uLnTx/>
                <a:uFillTx/>
                <a:latin typeface="PT Sans"/>
              </a:rPr>
              <a:t>Wat doe je hiermee als begeleider?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 dirty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defTabSz="685800">
              <a:defRPr/>
            </a:pPr>
            <a:r>
              <a:rPr lang="nl-NL" sz="2200" b="1" dirty="0">
                <a:solidFill>
                  <a:srgbClr val="F710AC"/>
                </a:solidFill>
                <a:latin typeface="PT Sans"/>
              </a:rPr>
              <a:t>Talent wordt zichtbaar</a:t>
            </a:r>
          </a:p>
          <a:p>
            <a:pPr marL="533400" lvl="1" indent="-213995" defTabSz="685800">
              <a:buFont typeface="Arial" panose="020B0604020202020204" pitchFamily="34" charset="0"/>
              <a:buChar char="•"/>
              <a:defRPr/>
            </a:pPr>
            <a:r>
              <a:rPr lang="nl-NL" sz="2200" dirty="0">
                <a:solidFill>
                  <a:srgbClr val="3766A5"/>
                </a:solidFill>
                <a:latin typeface="PT Sans"/>
              </a:rPr>
              <a:t>Maak talent zichtbaar </a:t>
            </a:r>
            <a:endParaRPr lang="nl-NL">
              <a:solidFill>
                <a:srgbClr val="000000"/>
              </a:solidFill>
              <a:latin typeface="Calibri" panose="020F0502020204030204"/>
              <a:cs typeface="Calibri"/>
            </a:endParaRPr>
          </a:p>
          <a:p>
            <a:pPr marL="533400" lvl="1" indent="-213995" defTabSz="685800">
              <a:buFont typeface="Arial" panose="020B0604020202020204" pitchFamily="34" charset="0"/>
              <a:buChar char="•"/>
              <a:defRPr/>
            </a:pPr>
            <a:r>
              <a:rPr lang="nl-NL" sz="2200" dirty="0">
                <a:solidFill>
                  <a:srgbClr val="3766A5"/>
                </a:solidFill>
                <a:latin typeface="PT Sans"/>
              </a:rPr>
              <a:t>Benadruk voortgang</a:t>
            </a:r>
            <a:endParaRPr lang="nl-NL">
              <a:solidFill>
                <a:srgbClr val="000000"/>
              </a:solidFill>
              <a:latin typeface="Calibri" panose="020F0502020204030204"/>
              <a:cs typeface="Calibri"/>
            </a:endParaRPr>
          </a:p>
          <a:p>
            <a:pPr marL="533400" lvl="1" indent="-213995" defTabSz="685800">
              <a:buFont typeface="Arial" panose="020B0604020202020204" pitchFamily="34" charset="0"/>
              <a:buChar char="•"/>
              <a:defRPr/>
            </a:pPr>
            <a:r>
              <a:rPr lang="nl-NL" sz="2200" dirty="0">
                <a:solidFill>
                  <a:srgbClr val="3766A5"/>
                </a:solidFill>
                <a:latin typeface="PT Sans"/>
              </a:rPr>
              <a:t>Omarm onzekerheid &amp; biedt steun</a:t>
            </a:r>
          </a:p>
          <a:p>
            <a:pPr marL="533400" lvl="1" indent="-213995" defTabSz="685800">
              <a:buFont typeface="Arial" panose="020B0604020202020204" pitchFamily="34" charset="0"/>
              <a:buChar char="•"/>
              <a:defRPr/>
            </a:pPr>
            <a:r>
              <a:rPr lang="nl-NL" sz="2200" dirty="0">
                <a:solidFill>
                  <a:srgbClr val="3766A5"/>
                </a:solidFill>
                <a:latin typeface="PT Sans"/>
              </a:rPr>
              <a:t>Toon waardering</a:t>
            </a:r>
          </a:p>
          <a:p>
            <a:pPr marL="533400" marR="0" lvl="1" indent="-21399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2200" i="0" u="none" strike="noStrike" kern="1200" cap="none" spc="0" normalizeH="0" baseline="0" noProof="0" dirty="0">
              <a:ln>
                <a:noFill/>
              </a:ln>
              <a:solidFill>
                <a:srgbClr val="3766A5"/>
              </a:solidFill>
              <a:effectLst/>
              <a:uLnTx/>
              <a:uFillTx/>
              <a:latin typeface="PT Sans" panose="020B0503020203020204" pitchFamily="34" charset="77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2200" b="1" i="0" u="none" strike="noStrike" kern="1200" cap="none" spc="0" normalizeH="0" baseline="0" noProof="0" dirty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 dirty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 dirty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2200" b="0" i="0" u="none" strike="noStrike" kern="1200" cap="none" spc="0" normalizeH="0" baseline="0" noProof="0" dirty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</a:endParaRPr>
          </a:p>
          <a:p>
            <a:pPr>
              <a:defRPr/>
            </a:pPr>
            <a:endParaRPr lang="nl-NL" sz="2400" dirty="0">
              <a:solidFill>
                <a:srgbClr val="8261B2"/>
              </a:solidFill>
              <a:latin typeface="PT Sans" panose="020B0503020203020204" pitchFamily="34" charset="77"/>
            </a:endParaRPr>
          </a:p>
        </p:txBody>
      </p:sp>
      <p:pic>
        <p:nvPicPr>
          <p:cNvPr id="3" name="Afbeelding 3" descr="Afbeelding met tekst, whiteboard&#10;&#10;Automatisch gegenereerde beschrijving">
            <a:extLst>
              <a:ext uri="{FF2B5EF4-FFF2-40B4-BE49-F238E27FC236}">
                <a16:creationId xmlns:a16="http://schemas.microsoft.com/office/drawing/2014/main" id="{F9CF6E59-1E8A-4112-90C7-A6C1EF929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9129" y="3509521"/>
            <a:ext cx="2164237" cy="303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0124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70A616B6-51FF-5440-8744-CCC14231EF92}"/>
              </a:ext>
            </a:extLst>
          </p:cNvPr>
          <p:cNvSpPr txBox="1"/>
          <p:nvPr/>
        </p:nvSpPr>
        <p:spPr>
          <a:xfrm>
            <a:off x="636490" y="1222513"/>
            <a:ext cx="7484166" cy="897066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4000" b="1">
                <a:solidFill>
                  <a:srgbClr val="FF6A00"/>
                </a:solidFill>
                <a:latin typeface="PT Sans"/>
              </a:rPr>
              <a:t>De</a:t>
            </a:r>
            <a:r>
              <a:rPr kumimoji="0" lang="nl-NL" sz="4000" b="1" i="0" u="none" strike="noStrike" kern="1200" cap="none" spc="0" normalizeH="0" baseline="0" noProof="0">
                <a:ln>
                  <a:noFill/>
                </a:ln>
                <a:solidFill>
                  <a:srgbClr val="FF6A00"/>
                </a:solidFill>
                <a:effectLst/>
                <a:uLnTx/>
                <a:uFillTx/>
                <a:latin typeface="PT Sans"/>
              </a:rPr>
              <a:t> afronding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 dirty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>
              <a:defRPr/>
            </a:pPr>
            <a:r>
              <a:rPr lang="nl-NL" sz="2200" b="1" dirty="0">
                <a:solidFill>
                  <a:srgbClr val="F710AC"/>
                </a:solidFill>
                <a:latin typeface="PT Sans"/>
              </a:rPr>
              <a:t>Afronding</a:t>
            </a:r>
            <a:r>
              <a:rPr lang="nl-NL" sz="2200" b="1">
                <a:solidFill>
                  <a:srgbClr val="F710AC"/>
                </a:solidFill>
                <a:latin typeface="PT Sans"/>
              </a:rPr>
              <a:t> HPG =</a:t>
            </a:r>
            <a:endParaRPr kumimoji="0" lang="nl-NL" sz="40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/>
            </a:endParaRPr>
          </a:p>
          <a:p>
            <a:pPr marL="213995" indent="-213995" defTabSz="685800">
              <a:buFont typeface="Arial" panose="020B0604020202020204" pitchFamily="34" charset="0"/>
              <a:buChar char="•"/>
              <a:defRPr/>
            </a:pPr>
            <a:r>
              <a:rPr kumimoji="0" lang="nl-NL" sz="2200" b="0" i="0" u="none" strike="noStrike" kern="1200" cap="none" spc="0" normalizeH="0" baseline="0" noProof="0" dirty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/>
              </a:rPr>
              <a:t>Portfolio</a:t>
            </a:r>
            <a:endParaRPr lang="nl-NL" sz="2200">
              <a:solidFill>
                <a:srgbClr val="3766A5"/>
              </a:solidFill>
              <a:latin typeface="PT Sans" panose="020B0503020203020204" pitchFamily="34" charset="0"/>
            </a:endParaRPr>
          </a:p>
          <a:p>
            <a:pPr defTabSz="685800">
              <a:defRPr/>
            </a:pPr>
            <a:r>
              <a:rPr lang="nl-NL" sz="2200">
                <a:solidFill>
                  <a:srgbClr val="3766A5"/>
                </a:solidFill>
                <a:latin typeface="PT Sans"/>
              </a:rPr>
              <a:t>       +</a:t>
            </a:r>
            <a:endParaRPr lang="nl-NL" sz="2200" b="0" i="0" u="none" strike="noStrike" kern="1200" cap="none" spc="0" normalizeH="0" baseline="0" noProof="0">
              <a:ln>
                <a:noFill/>
              </a:ln>
              <a:solidFill>
                <a:srgbClr val="3766A5"/>
              </a:solidFill>
              <a:effectLst/>
              <a:uLnTx/>
              <a:uFillTx/>
              <a:latin typeface="PT Sans" panose="020B0503020203020204" pitchFamily="34" charset="0"/>
            </a:endParaRPr>
          </a:p>
          <a:p>
            <a:pPr marL="213995" marR="0" lvl="0" indent="-21399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 panose="020B0503020203020204" pitchFamily="34" charset="0"/>
                <a:ea typeface="+mn-ea"/>
                <a:cs typeface="+mn-cs"/>
              </a:rPr>
              <a:t>Honoursgesprek</a:t>
            </a:r>
            <a:endParaRPr lang="nl-NL" sz="2200" b="0" i="0" u="none" strike="noStrike" kern="1200" cap="none" spc="0" normalizeH="0" baseline="0" noProof="0" dirty="0">
              <a:ln>
                <a:noFill/>
              </a:ln>
              <a:solidFill>
                <a:srgbClr val="3766A5"/>
              </a:solidFill>
              <a:effectLst/>
              <a:uLnTx/>
              <a:uFillTx/>
              <a:latin typeface="PT Sans" panose="020B0503020203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srgbClr val="3766A5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2400" b="1" dirty="0">
                <a:solidFill>
                  <a:srgbClr val="F710AC"/>
                </a:solidFill>
                <a:latin typeface="Calibri"/>
              </a:rPr>
              <a:t>Een leerling slaagt als hij of zij</a:t>
            </a:r>
            <a:r>
              <a:rPr lang="nl-NL" sz="2400" dirty="0">
                <a:solidFill>
                  <a:srgbClr val="F710AC"/>
                </a:solidFill>
                <a:latin typeface="Calibri"/>
              </a:rPr>
              <a:t>:</a:t>
            </a:r>
            <a:endParaRPr lang="nl-NL" sz="2400" dirty="0">
              <a:solidFill>
                <a:srgbClr val="F710AC"/>
              </a:solidFill>
              <a:latin typeface="Calibri"/>
              <a:cs typeface="Calibri"/>
            </a:endParaRPr>
          </a:p>
          <a:p>
            <a:pPr marL="147320" indent="-285750" defTabSz="68578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/>
              </a:rPr>
              <a:t>drie jaar zijn/haar best heeft gedaan en heeft volgehouden;</a:t>
            </a:r>
            <a:endParaRPr lang="nl-NL" sz="1600" b="0" i="0" u="none" strike="noStrike" kern="1200" cap="none" spc="0" normalizeH="0" baseline="0" noProof="0" dirty="0">
              <a:ln>
                <a:noFill/>
              </a:ln>
              <a:solidFill>
                <a:srgbClr val="3766A5"/>
              </a:solidFill>
              <a:effectLst/>
              <a:uLnTx/>
              <a:uFillTx/>
              <a:latin typeface="PT Sans"/>
            </a:endParaRPr>
          </a:p>
          <a:p>
            <a:pPr marL="147320" indent="-285750" defTabSz="68578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/>
              </a:rPr>
              <a:t>aan één of meer rijke projecten heeft gewerkt voor het HPG;</a:t>
            </a:r>
            <a:endParaRPr lang="nl-NL" sz="1600" b="0" i="0" u="none" strike="noStrike" kern="1200" cap="none" spc="0" normalizeH="0" baseline="0" noProof="0" dirty="0">
              <a:ln>
                <a:noFill/>
              </a:ln>
              <a:solidFill>
                <a:srgbClr val="3766A5"/>
              </a:solidFill>
              <a:effectLst/>
              <a:uLnTx/>
              <a:uFillTx/>
              <a:latin typeface="PT Sans"/>
            </a:endParaRPr>
          </a:p>
          <a:p>
            <a:pPr marL="147320" indent="-285750" defTabSz="68578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/>
              </a:rPr>
              <a:t>het hele portfolio heeft gevuld en de bijhorende opdrachten heeft gedaan/gemaakt;</a:t>
            </a:r>
            <a:endParaRPr lang="nl-NL" sz="1600" b="0" i="0" u="none" strike="noStrike" kern="1200" cap="none" spc="0" normalizeH="0" baseline="0" noProof="0" dirty="0">
              <a:ln>
                <a:noFill/>
              </a:ln>
              <a:solidFill>
                <a:srgbClr val="3766A5"/>
              </a:solidFill>
              <a:effectLst/>
              <a:uLnTx/>
              <a:uFillTx/>
              <a:latin typeface="PT Sans"/>
            </a:endParaRPr>
          </a:p>
          <a:p>
            <a:pPr marL="147320" indent="-285750" defTabSz="68578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/>
              </a:rPr>
              <a:t>het project door een buitenstaander als waardevol en goed heeft laten beoordelen;</a:t>
            </a:r>
            <a:endParaRPr lang="nl-NL" sz="1600" b="0" i="0" u="none" strike="noStrike" kern="1200" cap="none" spc="0" normalizeH="0" baseline="0" noProof="0" dirty="0">
              <a:ln>
                <a:noFill/>
              </a:ln>
              <a:solidFill>
                <a:srgbClr val="3766A5"/>
              </a:solidFill>
              <a:effectLst/>
              <a:uLnTx/>
              <a:uFillTx/>
              <a:latin typeface="PT Sans"/>
            </a:endParaRPr>
          </a:p>
          <a:p>
            <a:pPr marL="147320" indent="-285750" defTabSz="68578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/>
              </a:rPr>
              <a:t>ontwikkeling laat zien in alle competenties (de mate waarin maakt niet uit);</a:t>
            </a:r>
            <a:endParaRPr lang="nl-NL" sz="1600" b="0" i="0" u="none" strike="noStrike" kern="1200" cap="none" spc="0" normalizeH="0" baseline="0" noProof="0" dirty="0">
              <a:ln>
                <a:noFill/>
              </a:ln>
              <a:solidFill>
                <a:srgbClr val="3766A5"/>
              </a:solidFill>
              <a:effectLst/>
              <a:uLnTx/>
              <a:uFillTx/>
              <a:latin typeface="PT Sans"/>
            </a:endParaRPr>
          </a:p>
          <a:p>
            <a:pPr marL="147320" indent="-285750" defTabSz="68578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/>
              </a:rPr>
              <a:t>daarop heeft gereflecteerd, zelf en met in elk geval de begeleider.</a:t>
            </a:r>
            <a:r>
              <a:rPr lang="nl-NL" sz="1600" dirty="0">
                <a:solidFill>
                  <a:srgbClr val="3766A5"/>
                </a:solidFill>
                <a:latin typeface="PT Sans"/>
              </a:rPr>
              <a:t> </a:t>
            </a:r>
            <a:endParaRPr lang="nl-NL" sz="1600" b="0" i="0" u="none" strike="noStrike" kern="1200" cap="none" spc="0" normalizeH="0" baseline="0" noProof="0" dirty="0">
              <a:ln>
                <a:noFill/>
              </a:ln>
              <a:solidFill>
                <a:srgbClr val="3766A5"/>
              </a:solidFill>
              <a:effectLst/>
              <a:uLnTx/>
              <a:uFillTx/>
              <a:latin typeface="PT Sans" panose="020B0503020203020204" pitchFamily="34" charset="0"/>
            </a:endParaRPr>
          </a:p>
          <a:p>
            <a:pPr marL="147320" indent="-285750" defTabSz="68578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/>
              </a:rPr>
              <a:t>het </a:t>
            </a:r>
            <a:r>
              <a:rPr kumimoji="0" lang="nl-NL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/>
              </a:rPr>
              <a:t>Honoursgesprek</a:t>
            </a: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/>
              </a:rPr>
              <a:t> voert met twee begeleiders van andere gymnasia</a:t>
            </a:r>
            <a:endParaRPr lang="nl-NL" sz="1600" b="0" i="0" u="none" strike="noStrike" kern="1200" cap="none" spc="0" normalizeH="0" baseline="0" noProof="0" dirty="0">
              <a:ln>
                <a:noFill/>
              </a:ln>
              <a:solidFill>
                <a:srgbClr val="3766A5"/>
              </a:solidFill>
              <a:effectLst/>
              <a:uLnTx/>
              <a:uFillTx/>
              <a:latin typeface="PT San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3839"/>
              </a:buClr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	</a:t>
            </a:r>
            <a:endParaRPr lang="nl-NL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cs typeface="Calibri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3839"/>
              </a:buClr>
              <a:buSzTx/>
              <a:buFontTx/>
              <a:buNone/>
              <a:tabLst/>
              <a:defRPr/>
            </a:pPr>
            <a:endParaRPr kumimoji="0" lang="nl-NL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 dirty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 dirty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 dirty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 dirty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 dirty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13968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70A616B6-51FF-5440-8744-CCC14231EF92}"/>
              </a:ext>
            </a:extLst>
          </p:cNvPr>
          <p:cNvSpPr txBox="1"/>
          <p:nvPr/>
        </p:nvSpPr>
        <p:spPr>
          <a:xfrm>
            <a:off x="636490" y="1222513"/>
            <a:ext cx="7484166" cy="458587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4000" b="1">
                <a:solidFill>
                  <a:srgbClr val="FF6A00"/>
                </a:solidFill>
                <a:latin typeface="PT Sans"/>
              </a:rPr>
              <a:t>De</a:t>
            </a:r>
            <a:r>
              <a:rPr kumimoji="0" lang="nl-NL" sz="4000" b="1" i="0" u="none" strike="noStrike" kern="1200" cap="none" spc="0" normalizeH="0" baseline="0" noProof="0">
                <a:ln>
                  <a:noFill/>
                </a:ln>
                <a:solidFill>
                  <a:srgbClr val="FF6A00"/>
                </a:solidFill>
                <a:effectLst/>
                <a:uLnTx/>
                <a:uFillTx/>
                <a:latin typeface="PT Sans"/>
              </a:rPr>
              <a:t> </a:t>
            </a:r>
            <a:r>
              <a:rPr lang="nl-NL" sz="4000" b="1">
                <a:solidFill>
                  <a:srgbClr val="FF6A00"/>
                </a:solidFill>
                <a:latin typeface="PT Sans"/>
              </a:rPr>
              <a:t>afrondingsprocedure</a:t>
            </a:r>
            <a:endParaRPr kumimoji="0" lang="nl-NL" sz="4000" b="1" i="0" u="none" strike="noStrike" kern="1200" cap="none" spc="0" normalizeH="0" baseline="0" noProof="0">
              <a:ln>
                <a:noFill/>
              </a:ln>
              <a:solidFill>
                <a:srgbClr val="FF6A00"/>
              </a:solidFill>
              <a:effectLst/>
              <a:uLnTx/>
              <a:uFillTx/>
              <a:latin typeface="PT San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3839"/>
              </a:buClr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	</a:t>
            </a:r>
            <a:endParaRPr lang="nl-NL" sz="3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/>
              <a:cs typeface="Calibri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3839"/>
              </a:buClr>
              <a:buSzTx/>
              <a:buFontTx/>
              <a:buNone/>
              <a:tabLst/>
              <a:defRPr/>
            </a:pPr>
            <a:endParaRPr kumimoji="0" lang="nl-NL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A9E34D1B-FA03-4605-939C-2860B20475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596" y="2286529"/>
            <a:ext cx="7880808" cy="292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3901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70A616B6-51FF-5440-8744-CCC14231EF92}"/>
              </a:ext>
            </a:extLst>
          </p:cNvPr>
          <p:cNvSpPr txBox="1"/>
          <p:nvPr/>
        </p:nvSpPr>
        <p:spPr>
          <a:xfrm>
            <a:off x="636490" y="1222513"/>
            <a:ext cx="7484166" cy="48628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nl-NL" sz="4000" b="1">
                <a:solidFill>
                  <a:srgbClr val="00B7A5"/>
                </a:solidFill>
                <a:latin typeface="PT Sans"/>
              </a:rPr>
              <a:t>Wat doe je hiermee als begeleider? </a:t>
            </a:r>
            <a:endParaRPr lang="nl-NL"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2200" b="1">
                <a:solidFill>
                  <a:srgbClr val="F710AC"/>
                </a:solidFill>
                <a:latin typeface="PT Sans"/>
              </a:rPr>
              <a:t>Afronding</a:t>
            </a:r>
            <a:endParaRPr kumimoji="0" lang="nl-NL" sz="40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/>
            </a:endParaRPr>
          </a:p>
          <a:p>
            <a:pPr marL="213995" indent="-213995" defTabSz="685800">
              <a:buFont typeface="Arial" panose="020B0604020202020204" pitchFamily="34" charset="0"/>
              <a:buChar char="•"/>
              <a:defRPr/>
            </a:pPr>
            <a:r>
              <a:rPr lang="nl-NL" sz="2200">
                <a:solidFill>
                  <a:srgbClr val="3766A5"/>
                </a:solidFill>
                <a:latin typeface="PT Sans"/>
              </a:rPr>
              <a:t>Voer aan het einde van klas 4 en 5 een portfolio-gesprek</a:t>
            </a:r>
            <a:endParaRPr lang="nl-NL" sz="2200">
              <a:solidFill>
                <a:srgbClr val="3766A5"/>
              </a:solidFill>
              <a:latin typeface="PT Sans" panose="020B0503020203020204" pitchFamily="34" charset="0"/>
            </a:endParaRPr>
          </a:p>
          <a:p>
            <a:pPr marL="213995" indent="-213995" defTabSz="685800">
              <a:buFont typeface="Arial" panose="020B0604020202020204" pitchFamily="34" charset="0"/>
              <a:buChar char="•"/>
              <a:defRPr/>
            </a:pPr>
            <a:r>
              <a:rPr lang="nl-NL" sz="2200">
                <a:solidFill>
                  <a:srgbClr val="3766A5"/>
                </a:solidFill>
                <a:latin typeface="PT Sans"/>
              </a:rPr>
              <a:t>Informeer je leerling over de vereisten</a:t>
            </a:r>
            <a:endParaRPr lang="nl-NL" sz="2200">
              <a:solidFill>
                <a:srgbClr val="3766A5"/>
              </a:solidFill>
              <a:latin typeface="PT Sans" panose="020B0503020203020204" pitchFamily="34" charset="0"/>
            </a:endParaRPr>
          </a:p>
          <a:p>
            <a:pPr marL="213995" indent="-213995" defTabSz="685800">
              <a:buFont typeface="Arial" panose="020B0604020202020204" pitchFamily="34" charset="0"/>
              <a:buChar char="•"/>
              <a:defRPr/>
            </a:pPr>
            <a:r>
              <a:rPr lang="nl-NL" sz="2200">
                <a:solidFill>
                  <a:srgbClr val="3766A5"/>
                </a:solidFill>
                <a:latin typeface="PT Sans"/>
              </a:rPr>
              <a:t>Controleer het portfolio</a:t>
            </a:r>
            <a:endParaRPr lang="nl-NL" sz="2200">
              <a:solidFill>
                <a:srgbClr val="3766A5"/>
              </a:solidFill>
              <a:latin typeface="PT Sans" panose="020B0503020203020204" pitchFamily="34" charset="0"/>
            </a:endParaRPr>
          </a:p>
          <a:p>
            <a:pPr marL="213995" indent="-213995" defTabSz="685800">
              <a:buFont typeface="Arial" panose="020B0604020202020204" pitchFamily="34" charset="0"/>
              <a:buChar char="•"/>
              <a:defRPr/>
            </a:pPr>
            <a:r>
              <a:rPr lang="nl-NL" sz="2200">
                <a:solidFill>
                  <a:srgbClr val="3766A5"/>
                </a:solidFill>
                <a:latin typeface="PT Sans"/>
              </a:rPr>
              <a:t>Voer voorafgaand aan het inleveren van het portfolio een afrondend gesprek</a:t>
            </a:r>
            <a:endParaRPr lang="nl-NL" sz="2200" b="0" i="0" u="none" strike="noStrike" kern="1200" cap="none" spc="0" normalizeH="0" baseline="0" noProof="0">
              <a:ln>
                <a:noFill/>
              </a:ln>
              <a:solidFill>
                <a:srgbClr val="3766A5"/>
              </a:solidFill>
              <a:effectLst/>
              <a:uLnTx/>
              <a:uFillTx/>
              <a:latin typeface="PT Sans" panose="020B0503020203020204" pitchFamily="34" charset="0"/>
            </a:endParaRPr>
          </a:p>
          <a:p>
            <a:pPr marL="213995" indent="-213995" defTabSz="685800">
              <a:buFont typeface="Arial" panose="020B0604020202020204" pitchFamily="34" charset="0"/>
              <a:buChar char="•"/>
              <a:defRPr/>
            </a:pPr>
            <a:r>
              <a:rPr lang="nl-NL" sz="2200">
                <a:solidFill>
                  <a:srgbClr val="3766A5"/>
                </a:solidFill>
                <a:latin typeface="PT Sans"/>
              </a:rPr>
              <a:t>Schrijf een reflectie, deze komt in het portfolio</a:t>
            </a:r>
            <a:endParaRPr lang="nl-NL" sz="2200" b="0" i="0" u="none" strike="noStrike" kern="1200" cap="none" spc="0" normalizeH="0" baseline="0" noProof="0">
              <a:ln>
                <a:noFill/>
              </a:ln>
              <a:solidFill>
                <a:srgbClr val="3766A5"/>
              </a:solidFill>
              <a:effectLst/>
              <a:uLnTx/>
              <a:uFillTx/>
              <a:latin typeface="PT Sans" panose="020B0503020203020204" pitchFamily="34" charset="0"/>
            </a:endParaRPr>
          </a:p>
          <a:p>
            <a:pPr marL="213995" indent="-213995">
              <a:buFont typeface="Arial" panose="020B0604020202020204" pitchFamily="34" charset="0"/>
              <a:buChar char="•"/>
              <a:defRPr/>
            </a:pPr>
            <a:r>
              <a:rPr lang="nl-NL" sz="2200" b="1">
                <a:solidFill>
                  <a:srgbClr val="3766A5"/>
                </a:solidFill>
                <a:latin typeface="PT Sans"/>
              </a:rPr>
              <a:t>Wees </a:t>
            </a:r>
            <a:r>
              <a:rPr lang="nl-NL" sz="2200" b="1" err="1">
                <a:solidFill>
                  <a:srgbClr val="3766A5"/>
                </a:solidFill>
                <a:latin typeface="PT Sans"/>
              </a:rPr>
              <a:t>honourscommissielid</a:t>
            </a:r>
            <a:r>
              <a:rPr lang="nl-NL" sz="2200" b="1">
                <a:solidFill>
                  <a:srgbClr val="3766A5"/>
                </a:solidFill>
                <a:latin typeface="PT Sans"/>
              </a:rPr>
              <a:t> liefst zo snel mogelijk!</a:t>
            </a:r>
            <a:endParaRPr lang="nl-NL" sz="2200" b="1">
              <a:solidFill>
                <a:srgbClr val="3766A5"/>
              </a:solidFill>
              <a:latin typeface="PT Sans" panose="020B0503020203020204" pitchFamily="34" charset="0"/>
            </a:endParaRPr>
          </a:p>
          <a:p>
            <a:pPr marL="213995" indent="-213995">
              <a:buFont typeface="Arial" panose="020B0604020202020204" pitchFamily="34" charset="0"/>
              <a:buChar char="•"/>
              <a:defRPr/>
            </a:pPr>
            <a:endParaRPr lang="nl-NL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255805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70A616B6-51FF-5440-8744-CCC14231EF92}"/>
              </a:ext>
            </a:extLst>
          </p:cNvPr>
          <p:cNvSpPr txBox="1"/>
          <p:nvPr/>
        </p:nvSpPr>
        <p:spPr>
          <a:xfrm>
            <a:off x="636490" y="1222513"/>
            <a:ext cx="7484166" cy="93471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>
                <a:ln>
                  <a:noFill/>
                </a:ln>
                <a:solidFill>
                  <a:srgbClr val="FF6A00"/>
                </a:solidFill>
                <a:effectLst/>
                <a:uLnTx/>
                <a:uFillTx/>
                <a:latin typeface="PT Sans"/>
              </a:rPr>
              <a:t>Verwachting van de begeleider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200" b="1" i="0" u="none" strike="noStrike" kern="1200" cap="none" spc="0" normalizeH="0" baseline="0" noProof="0">
                <a:ln>
                  <a:noFill/>
                </a:ln>
                <a:solidFill>
                  <a:srgbClr val="F710AC"/>
                </a:solidFill>
                <a:effectLst/>
                <a:uLnTx/>
                <a:uFillTx/>
                <a:latin typeface="PT Sans"/>
              </a:rPr>
              <a:t>Een goede begeleider</a:t>
            </a:r>
            <a:endParaRPr kumimoji="0" lang="nl-NL" sz="40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/>
            </a:endParaRPr>
          </a:p>
          <a:p>
            <a:pPr marL="318770" indent="-342900" defTabSz="68578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kumimoji="0" lang="nl-NL" sz="2200" b="0" i="0" u="none" strike="noStrike" kern="1200" cap="none" spc="0" normalizeH="0" baseline="0" noProof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/>
              </a:rPr>
              <a:t>Wil bijdragen aan de ontwikkeling van de leerling</a:t>
            </a:r>
            <a:endParaRPr lang="nl-NL" sz="2200" b="0" i="0" u="none" strike="noStrike" kern="1200" cap="none" spc="0" normalizeH="0" baseline="0" noProof="0">
              <a:ln>
                <a:noFill/>
              </a:ln>
              <a:solidFill>
                <a:srgbClr val="3766A5"/>
              </a:solidFill>
              <a:effectLst/>
              <a:uLnTx/>
              <a:uFillTx/>
              <a:latin typeface="PT Sans"/>
            </a:endParaRPr>
          </a:p>
          <a:p>
            <a:pPr marL="318770" indent="-342900" defTabSz="68578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kumimoji="0" lang="nl-NL" sz="2200" b="0" i="0" u="none" strike="noStrike" kern="1200" cap="none" spc="0" normalizeH="0" baseline="0" noProof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/>
              </a:rPr>
              <a:t>Doet dat coachend, gericht op het leerproces van de leerling</a:t>
            </a:r>
            <a:endParaRPr lang="nl-NL" sz="2200" b="0" i="0" u="none" strike="noStrike" kern="1200" cap="none" spc="0" normalizeH="0" baseline="0" noProof="0">
              <a:ln>
                <a:noFill/>
              </a:ln>
              <a:solidFill>
                <a:srgbClr val="3766A5"/>
              </a:solidFill>
              <a:effectLst/>
              <a:uLnTx/>
              <a:uFillTx/>
              <a:latin typeface="PT Sans"/>
            </a:endParaRPr>
          </a:p>
          <a:p>
            <a:pPr marL="318770" indent="-342900" defTabSz="68578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nl-NL" sz="2200">
                <a:solidFill>
                  <a:srgbClr val="3766A5"/>
                </a:solidFill>
                <a:latin typeface="PT Sans"/>
              </a:rPr>
              <a:t>Zorgt voor regelmatig contact met een leerling, ook als de leerling daar zelf weinig initiatief in neemt</a:t>
            </a:r>
          </a:p>
          <a:p>
            <a:pPr marL="318770" indent="-342900" defTabSz="68578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nl-NL" sz="2200">
                <a:solidFill>
                  <a:srgbClr val="3766A5"/>
                </a:solidFill>
                <a:latin typeface="PT Sans"/>
              </a:rPr>
              <a:t>Communiceert</a:t>
            </a:r>
            <a:r>
              <a:rPr kumimoji="0" lang="nl-NL" sz="2200" b="0" i="0" u="none" strike="noStrike" kern="1200" cap="none" spc="0" normalizeH="0" baseline="0" noProof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/>
              </a:rPr>
              <a:t> waarderend: met leerlingen, collega’s en de SHZG</a:t>
            </a:r>
            <a:endParaRPr lang="nl-NL"/>
          </a:p>
          <a:p>
            <a:pPr marL="318770" indent="-342900" defTabSz="68578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kumimoji="0" lang="nl-NL" sz="2200" b="0" i="0" u="none" strike="noStrike" kern="1200" cap="none" spc="0" normalizeH="0" baseline="0" noProof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/>
              </a:rPr>
              <a:t>Is geïnformeerd over wat er van leerlingen wordt verwacht</a:t>
            </a:r>
            <a:endParaRPr lang="nl-NL" sz="2200" b="0" i="0" u="none" strike="noStrike" kern="1200" cap="none" spc="0" normalizeH="0" baseline="0" noProof="0">
              <a:ln>
                <a:noFill/>
              </a:ln>
              <a:solidFill>
                <a:srgbClr val="3766A5"/>
              </a:solidFill>
              <a:effectLst/>
              <a:uLnTx/>
              <a:uFillTx/>
              <a:latin typeface="PT Sans"/>
            </a:endParaRPr>
          </a:p>
          <a:p>
            <a:pPr marL="318770" indent="-342900" defTabSz="68578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kumimoji="0" lang="nl-NL" sz="2200" b="0" i="0" u="none" strike="noStrike" kern="1200" cap="none" spc="0" normalizeH="0" baseline="0" noProof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/>
              </a:rPr>
              <a:t>Wil </a:t>
            </a:r>
            <a:r>
              <a:rPr lang="nl-NL" sz="2200">
                <a:solidFill>
                  <a:srgbClr val="3766A5"/>
                </a:solidFill>
                <a:latin typeface="PT Sans"/>
              </a:rPr>
              <a:t>blijven</a:t>
            </a:r>
            <a:r>
              <a:rPr kumimoji="0" lang="nl-NL" sz="2200" b="0" i="0" u="none" strike="noStrike" kern="1200" cap="none" spc="0" normalizeH="0" baseline="0" noProof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/>
              </a:rPr>
              <a:t> ontwikkelen (en onderneemt daar actie </a:t>
            </a:r>
            <a:r>
              <a:rPr lang="nl-NL" sz="2200">
                <a:solidFill>
                  <a:srgbClr val="3766A5"/>
                </a:solidFill>
                <a:latin typeface="PT Sans"/>
              </a:rPr>
              <a:t>op</a:t>
            </a:r>
            <a:r>
              <a:rPr kumimoji="0" lang="nl-NL" sz="2200" b="0" i="0" u="none" strike="noStrike" kern="1200" cap="none" spc="0" normalizeH="0" baseline="0" noProof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/>
              </a:rPr>
              <a:t>)</a:t>
            </a:r>
            <a:endParaRPr lang="nl-NL" sz="2200" b="0" i="0" u="none" strike="noStrike" kern="1200" cap="none" spc="0" normalizeH="0" baseline="0" noProof="0">
              <a:ln>
                <a:noFill/>
              </a:ln>
              <a:solidFill>
                <a:srgbClr val="3766A5"/>
              </a:solidFill>
              <a:effectLst/>
              <a:uLnTx/>
              <a:uFillTx/>
              <a:latin typeface="PT Sans"/>
            </a:endParaRPr>
          </a:p>
          <a:p>
            <a:pPr marL="318770" indent="-342900" defTabSz="68578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kumimoji="0" lang="nl-NL" sz="2200" b="0" i="0" u="none" strike="noStrike" kern="1200" cap="none" spc="0" normalizeH="0" baseline="0" noProof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/>
              </a:rPr>
              <a:t>Is in contact met de HPG-collega’s op school</a:t>
            </a:r>
            <a:endParaRPr lang="nl-NL" sz="2200" b="0" i="0" u="none" strike="noStrike" kern="1200" cap="none" spc="0" normalizeH="0" baseline="0" noProof="0">
              <a:ln>
                <a:noFill/>
              </a:ln>
              <a:solidFill>
                <a:srgbClr val="3766A5"/>
              </a:solidFill>
              <a:effectLst/>
              <a:uLnTx/>
              <a:uFillTx/>
              <a:latin typeface="PT Sans"/>
            </a:endParaRPr>
          </a:p>
          <a:p>
            <a:pPr marL="0" marR="0" lvl="0" indent="0" algn="l" defTabSz="685783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2200" b="0" i="1" u="none" strike="noStrike" kern="1200" cap="none" spc="0" normalizeH="0" baseline="0" noProof="0" dirty="0">
              <a:ln>
                <a:noFill/>
              </a:ln>
              <a:solidFill>
                <a:srgbClr val="3766A5"/>
              </a:solidFill>
              <a:effectLst/>
              <a:uLnTx/>
              <a:uFillTx/>
              <a:latin typeface="PT San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3839"/>
              </a:buClr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	</a:t>
            </a:r>
            <a:endParaRPr lang="nl-NL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cs typeface="Calibri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3839"/>
              </a:buClr>
              <a:buSzTx/>
              <a:buFontTx/>
              <a:buNone/>
              <a:tabLst/>
              <a:defRPr/>
            </a:pPr>
            <a:endParaRPr kumimoji="0" lang="nl-NL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8684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70A616B6-51FF-5440-8744-CCC14231EF92}"/>
              </a:ext>
            </a:extLst>
          </p:cNvPr>
          <p:cNvSpPr txBox="1"/>
          <p:nvPr/>
        </p:nvSpPr>
        <p:spPr>
          <a:xfrm>
            <a:off x="636490" y="1222513"/>
            <a:ext cx="7484166" cy="95410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FF6A00"/>
                </a:solidFill>
                <a:effectLst/>
                <a:uLnTx/>
                <a:uFillTx/>
                <a:latin typeface="PT Sans" panose="020B0503020203020204" pitchFamily="34" charset="77"/>
                <a:ea typeface="+mn-ea"/>
                <a:cs typeface="+mn-cs"/>
              </a:rPr>
              <a:t>Rol van de SHZG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 dirty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200" b="1" i="0" u="none" strike="noStrike" kern="1200" cap="none" spc="0" normalizeH="0" baseline="0" noProof="0" dirty="0">
                <a:ln>
                  <a:noFill/>
                </a:ln>
                <a:solidFill>
                  <a:srgbClr val="F710AC"/>
                </a:solidFill>
                <a:effectLst/>
                <a:uLnTx/>
                <a:uFillTx/>
                <a:latin typeface="PT Sans" panose="020B0503020203020204" pitchFamily="34" charset="77"/>
                <a:ea typeface="+mn-ea"/>
                <a:cs typeface="+mn-cs"/>
              </a:rPr>
              <a:t>SHZG faciliteert</a:t>
            </a:r>
            <a:endParaRPr kumimoji="0" lang="nl-NL" sz="4000" b="1" i="0" u="none" strike="noStrike" kern="1200" cap="none" spc="0" normalizeH="0" baseline="0" noProof="0" dirty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 panose="020B0503020203020204" pitchFamily="34" charset="0"/>
              </a:rPr>
              <a:t>Opleidingsdagen voor begeleiders (gespreksvaardigheden ontwikkelen)</a:t>
            </a: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 panose="020B0503020203020204" pitchFamily="34" charset="0"/>
              </a:rPr>
              <a:t>Landelijke </a:t>
            </a:r>
            <a:r>
              <a:rPr kumimoji="0" lang="nl-NL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 panose="020B0503020203020204" pitchFamily="34" charset="0"/>
              </a:rPr>
              <a:t>leerlingendag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 panose="020B0503020203020204" pitchFamily="34" charset="0"/>
              </a:rPr>
              <a:t> (uitwisseling)</a:t>
            </a: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 panose="020B0503020203020204" pitchFamily="34" charset="0"/>
              </a:rPr>
              <a:t>Bijeenkomsten leerlingen online</a:t>
            </a: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/>
              </a:rPr>
              <a:t>Ondersteuning </a:t>
            </a:r>
            <a:r>
              <a:rPr lang="nl-NL" sz="2000" dirty="0">
                <a:solidFill>
                  <a:srgbClr val="3766A5"/>
                </a:solidFill>
                <a:latin typeface="PT Sans"/>
              </a:rPr>
              <a:t>HPG-afrondingsproces, platform portfolio’s</a:t>
            </a:r>
            <a:endParaRPr lang="nl-NL" sz="2000" b="0" i="0" u="none" strike="noStrike" kern="1200" cap="none" spc="0" normalizeH="0" baseline="0" noProof="0" dirty="0">
              <a:ln>
                <a:noFill/>
              </a:ln>
              <a:solidFill>
                <a:srgbClr val="3766A5"/>
              </a:solidFill>
              <a:effectLst/>
              <a:uLnTx/>
              <a:uFillTx/>
              <a:latin typeface="PT Sans" panose="020B0503020203020204" pitchFamily="34" charset="0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 panose="020B0503020203020204" pitchFamily="34" charset="0"/>
              </a:rPr>
              <a:t>Regiobijeenkomsten: uitwisseling, projectbesprekingen en evaluatie</a:t>
            </a: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 panose="020B0503020203020204" pitchFamily="34" charset="0"/>
              </a:rPr>
              <a:t>Coördinatie:</a:t>
            </a:r>
          </a:p>
          <a:p>
            <a:pPr marL="539115" marR="0" lvl="1" indent="-21971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 panose="020B0503020203020204" pitchFamily="34" charset="0"/>
              </a:rPr>
              <a:t>Startbijeenkomst met coördinatoren per school</a:t>
            </a:r>
            <a:endParaRPr lang="nl-NL" sz="2000" b="0" i="0" u="none" strike="noStrike" kern="1200" cap="none" spc="0" normalizeH="0" baseline="0" noProof="0" dirty="0">
              <a:ln>
                <a:noFill/>
              </a:ln>
              <a:solidFill>
                <a:srgbClr val="3766A5"/>
              </a:solidFill>
              <a:effectLst/>
              <a:uLnTx/>
              <a:uFillTx/>
              <a:latin typeface="PT Sans" panose="020B0503020203020204" pitchFamily="34" charset="0"/>
            </a:endParaRPr>
          </a:p>
          <a:p>
            <a:pPr marL="539115" lvl="1" indent="-219710" defTabSz="685800">
              <a:buFont typeface="Arial" panose="020B0604020202020204" pitchFamily="34" charset="0"/>
              <a:buChar char="•"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/>
              </a:rPr>
              <a:t>Updaten </a:t>
            </a:r>
            <a:r>
              <a:rPr lang="nl-NL" sz="2000">
                <a:solidFill>
                  <a:srgbClr val="3766A5"/>
                </a:solidFill>
                <a:latin typeface="PT Sans"/>
              </a:rPr>
              <a:t>afrondingsprocedure</a:t>
            </a:r>
          </a:p>
          <a:p>
            <a:pPr marL="81915" indent="-219710" defTabSz="685800">
              <a:buFont typeface="Arial" panose="020B0604020202020204" pitchFamily="34" charset="0"/>
              <a:buChar char="•"/>
              <a:defRPr/>
            </a:pPr>
            <a:r>
              <a:rPr lang="nl-NL" sz="2000">
                <a:solidFill>
                  <a:srgbClr val="3766A5"/>
                </a:solidFill>
                <a:latin typeface="PT Sans"/>
              </a:rPr>
              <a:t>Aanspreekpunt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/>
              </a:rPr>
              <a:t> voor begeleiders: coördinator van de school</a:t>
            </a:r>
            <a:endParaRPr lang="nl-NL" dirty="0"/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 panose="020B0503020203020204" pitchFamily="34" charset="0"/>
              </a:rPr>
              <a:t>Aanspreekpunt voor leerlingen: begeleider</a:t>
            </a:r>
          </a:p>
          <a:p>
            <a:pPr marL="257175" indent="-257175" defTabSz="685800"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srgbClr val="3766A5"/>
                </a:solidFill>
                <a:latin typeface="PT Sans"/>
              </a:rPr>
              <a:t>Aanspreekpunt voor coördinatoren: projectleider HPG (SHZG) </a:t>
            </a:r>
            <a:endParaRPr lang="nl-NL" sz="2000" b="0" i="0" u="none" strike="noStrike" kern="1200" cap="none" spc="0" normalizeH="0" baseline="0" noProof="0" dirty="0">
              <a:ln>
                <a:noFill/>
              </a:ln>
              <a:solidFill>
                <a:srgbClr val="3766A5"/>
              </a:solidFill>
              <a:effectLst/>
              <a:uLnTx/>
              <a:uFillTx/>
              <a:latin typeface="PT Sans" panose="020B0503020203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srgbClr val="3766A5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3839"/>
              </a:buClr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3839"/>
              </a:buClr>
              <a:buSzTx/>
              <a:buFontTx/>
              <a:buNone/>
              <a:tabLst/>
              <a:defRPr/>
            </a:pPr>
            <a:endParaRPr kumimoji="0" lang="nl-NL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 dirty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 dirty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 dirty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 dirty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 dirty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75592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70A616B6-51FF-5440-8744-CCC14231EF92}"/>
              </a:ext>
            </a:extLst>
          </p:cNvPr>
          <p:cNvSpPr txBox="1"/>
          <p:nvPr/>
        </p:nvSpPr>
        <p:spPr>
          <a:xfrm>
            <a:off x="636490" y="1222513"/>
            <a:ext cx="7484166" cy="350865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nl-NL" sz="4000" b="1" dirty="0">
                <a:solidFill>
                  <a:srgbClr val="FF6A00"/>
                </a:solidFill>
                <a:latin typeface="PT Sans"/>
              </a:rPr>
              <a:t>Welke bronnen kun je raadplegen?</a:t>
            </a:r>
            <a:endParaRPr lang="nl-NL" dirty="0"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 dirty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>
              <a:defRPr/>
            </a:pPr>
            <a:r>
              <a:rPr lang="nl-NL" sz="2200" b="1">
                <a:solidFill>
                  <a:srgbClr val="F710AC"/>
                </a:solidFill>
                <a:latin typeface="PT Sans"/>
              </a:rPr>
              <a:t>De</a:t>
            </a:r>
            <a:r>
              <a:rPr lang="nl-NL" sz="2200" b="1" dirty="0">
                <a:solidFill>
                  <a:srgbClr val="F710AC"/>
                </a:solidFill>
                <a:latin typeface="PT Sans"/>
              </a:rPr>
              <a:t> </a:t>
            </a:r>
            <a:r>
              <a:rPr lang="nl-NL" sz="2200" b="1">
                <a:solidFill>
                  <a:srgbClr val="F710AC"/>
                </a:solidFill>
                <a:latin typeface="PT Sans"/>
              </a:rPr>
              <a:t>HPG-website: </a:t>
            </a:r>
            <a:endParaRPr lang="nl-NL" sz="4000" b="1">
              <a:solidFill>
                <a:srgbClr val="F710AC"/>
              </a:solidFill>
              <a:latin typeface="PT Sans"/>
              <a:ea typeface="+mn-lt"/>
              <a:cs typeface="+mn-lt"/>
            </a:endParaRPr>
          </a:p>
          <a:p>
            <a:pPr>
              <a:defRPr/>
            </a:pPr>
            <a:r>
              <a:rPr lang="nl-NL" sz="2200">
                <a:ea typeface="+mn-lt"/>
                <a:cs typeface="+mn-lt"/>
                <a:hlinkClick r:id="rId3"/>
              </a:rPr>
              <a:t>https://hpg.gymnasia.nl/documenten-voor-begeleiders-en-coordinatoren/</a:t>
            </a:r>
            <a:endParaRPr lang="nl-NL" sz="4000" b="1" dirty="0">
              <a:solidFill>
                <a:srgbClr val="F710AC"/>
              </a:solidFill>
              <a:latin typeface="PT Sans"/>
            </a:endParaRPr>
          </a:p>
          <a:p>
            <a:pPr>
              <a:defRPr/>
            </a:pPr>
            <a:endParaRPr lang="nl-NL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Calibri"/>
            </a:endParaRPr>
          </a:p>
          <a:p>
            <a:pPr>
              <a:defRPr/>
            </a:pPr>
            <a:endParaRPr lang="nl-NL" sz="32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9EB76BE-2903-4F4A-96C0-FE5A71010273}"/>
              </a:ext>
            </a:extLst>
          </p:cNvPr>
          <p:cNvSpPr txBox="1"/>
          <p:nvPr/>
        </p:nvSpPr>
        <p:spPr>
          <a:xfrm>
            <a:off x="636791" y="4917364"/>
            <a:ext cx="704417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b="1">
                <a:solidFill>
                  <a:srgbClr val="F710AC"/>
                </a:solidFill>
                <a:latin typeface="PT Sans"/>
              </a:rPr>
              <a:t>En ook: </a:t>
            </a:r>
            <a:endParaRPr lang="nl-NL">
              <a:solidFill>
                <a:srgbClr val="000000"/>
              </a:solidFill>
              <a:latin typeface="Calibri" panose="020F0502020204030204"/>
              <a:cs typeface="Calibri" panose="020F0502020204030204"/>
            </a:endParaRPr>
          </a:p>
          <a:p>
            <a:pPr marL="285750" indent="-285750">
              <a:buFont typeface="Wingdings"/>
              <a:buChar char="Ø"/>
            </a:pPr>
            <a:r>
              <a:rPr lang="nl-NL" b="1">
                <a:solidFill>
                  <a:srgbClr val="3766A5"/>
                </a:solidFill>
                <a:latin typeface="PT Sans"/>
              </a:rPr>
              <a:t>HPG-coördinator bij jou op school, Vraagwijzer, HPG@gymnasia.nl</a:t>
            </a:r>
            <a:endParaRPr lang="nl-NL">
              <a:solidFill>
                <a:srgbClr val="3766A5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6870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37564AB6-2013-5144-8378-CFC288BFC756}"/>
              </a:ext>
            </a:extLst>
          </p:cNvPr>
          <p:cNvSpPr txBox="1"/>
          <p:nvPr/>
        </p:nvSpPr>
        <p:spPr>
          <a:xfrm>
            <a:off x="556591" y="1222513"/>
            <a:ext cx="7484166" cy="529375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4000" b="1" i="0" u="none" strike="noStrike" kern="1200" cap="none" spc="0" normalizeH="0" baseline="0" noProof="0">
              <a:ln>
                <a:noFill/>
              </a:ln>
              <a:solidFill>
                <a:srgbClr val="00B7A5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200" b="1" i="0" u="none" strike="noStrike" kern="1200" cap="none" spc="0" normalizeH="0" baseline="0" noProof="0">
                <a:ln>
                  <a:noFill/>
                </a:ln>
                <a:solidFill>
                  <a:srgbClr val="F710AC"/>
                </a:solidFill>
                <a:effectLst/>
                <a:uLnTx/>
                <a:uFillTx/>
                <a:latin typeface="PT Sans"/>
              </a:rPr>
              <a:t>Waar gaan we het over hebben?</a:t>
            </a:r>
            <a:endParaRPr lang="nl-NL" sz="22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213995" indent="-213995" defTabSz="685800">
              <a:buFont typeface="Arial" panose="020B0604020202020204" pitchFamily="34" charset="0"/>
              <a:buChar char="•"/>
              <a:defRPr/>
            </a:pPr>
            <a:r>
              <a:rPr lang="nl-NL" sz="2000">
                <a:solidFill>
                  <a:srgbClr val="3766A5"/>
                </a:solidFill>
                <a:latin typeface="Calibri"/>
              </a:rPr>
              <a:t>Karakter en uitgangspunten HPG</a:t>
            </a:r>
            <a:endParaRPr lang="nl-NL" sz="2000">
              <a:solidFill>
                <a:srgbClr val="3766A5"/>
              </a:solidFill>
              <a:latin typeface="Calibri"/>
              <a:cs typeface="Calibri"/>
            </a:endParaRPr>
          </a:p>
          <a:p>
            <a:pPr marL="213995" indent="-213995" defTabSz="685800">
              <a:buFont typeface="Arial" panose="020B0604020202020204" pitchFamily="34" charset="0"/>
              <a:buChar char="•"/>
              <a:defRPr/>
            </a:pPr>
            <a:r>
              <a:rPr lang="nl-NL" sz="2000">
                <a:solidFill>
                  <a:srgbClr val="3766A5"/>
                </a:solidFill>
                <a:latin typeface="Calibri"/>
              </a:rPr>
              <a:t>Inhoud van het HPG: project, competenties en persoonlijke ontwikkeling</a:t>
            </a:r>
            <a:endParaRPr lang="nl-NL" sz="2000">
              <a:solidFill>
                <a:srgbClr val="3766A5"/>
              </a:solidFill>
              <a:latin typeface="Calibri"/>
              <a:cs typeface="Calibri"/>
            </a:endParaRPr>
          </a:p>
          <a:p>
            <a:pPr marL="213995" indent="-213995" defTabSz="685800">
              <a:buFont typeface="Arial" panose="020B0604020202020204" pitchFamily="34" charset="0"/>
              <a:buChar char="•"/>
              <a:defRPr/>
            </a:pPr>
            <a:r>
              <a:rPr lang="nl-NL" sz="2000">
                <a:solidFill>
                  <a:srgbClr val="3766A5"/>
                </a:solidFill>
                <a:latin typeface="Calibri"/>
              </a:rPr>
              <a:t>Het afrondingsproces </a:t>
            </a:r>
            <a:endParaRPr lang="nl-NL" sz="2000">
              <a:solidFill>
                <a:srgbClr val="3766A5"/>
              </a:solidFill>
              <a:latin typeface="Calibri"/>
              <a:cs typeface="Calibri"/>
            </a:endParaRPr>
          </a:p>
          <a:p>
            <a:pPr marL="213995" indent="-213995" defTabSz="685800">
              <a:buFont typeface="Arial" panose="020B0604020202020204" pitchFamily="34" charset="0"/>
              <a:buChar char="•"/>
              <a:defRPr/>
            </a:pPr>
            <a:r>
              <a:rPr lang="nl-NL" sz="2000">
                <a:solidFill>
                  <a:srgbClr val="3766A5"/>
                </a:solidFill>
                <a:latin typeface="Calibri"/>
              </a:rPr>
              <a:t>Verwachtingen van begeleiders</a:t>
            </a:r>
            <a:endParaRPr lang="nl-NL" sz="2000">
              <a:solidFill>
                <a:srgbClr val="3766A5"/>
              </a:solidFill>
              <a:latin typeface="Calibri"/>
              <a:cs typeface="Calibri"/>
            </a:endParaRPr>
          </a:p>
          <a:p>
            <a:pPr marL="213995" indent="-213995" defTabSz="685800">
              <a:buFont typeface="Arial" panose="020B0604020202020204" pitchFamily="34" charset="0"/>
              <a:buChar char="•"/>
              <a:defRPr/>
            </a:pPr>
            <a:r>
              <a:rPr lang="nl-NL" sz="2000">
                <a:solidFill>
                  <a:srgbClr val="3766A5"/>
                </a:solidFill>
                <a:latin typeface="Calibri"/>
              </a:rPr>
              <a:t>Rol SHZG</a:t>
            </a:r>
            <a:endParaRPr lang="nl-NL" sz="2000">
              <a:solidFill>
                <a:srgbClr val="3766A5"/>
              </a:solidFill>
              <a:latin typeface="Calibri"/>
              <a:cs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8705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37564AB6-2013-5144-8378-CFC288BFC756}"/>
              </a:ext>
            </a:extLst>
          </p:cNvPr>
          <p:cNvSpPr txBox="1"/>
          <p:nvPr/>
        </p:nvSpPr>
        <p:spPr>
          <a:xfrm>
            <a:off x="556591" y="1222513"/>
            <a:ext cx="748416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4000" b="1" i="0" u="none" strike="noStrike" kern="1200" cap="none" spc="0" normalizeH="0" baseline="0" noProof="0">
              <a:ln>
                <a:noFill/>
              </a:ln>
              <a:solidFill>
                <a:srgbClr val="00B7A5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200" b="1" i="0" u="none" strike="noStrike" kern="1200" cap="none" spc="0" normalizeH="0" baseline="0" noProof="0">
                <a:ln>
                  <a:noFill/>
                </a:ln>
                <a:solidFill>
                  <a:srgbClr val="F710AC"/>
                </a:solidFill>
                <a:effectLst/>
                <a:uLnTx/>
                <a:uFillTx/>
                <a:latin typeface="PT Sans" panose="020B0503020203020204" pitchFamily="34" charset="77"/>
                <a:ea typeface="+mn-ea"/>
                <a:cs typeface="+mn-cs"/>
              </a:rPr>
              <a:t>Missie van het HPG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>
              <a:defRPr/>
            </a:pPr>
            <a:r>
              <a:rPr lang="nl-NL" sz="2200">
                <a:solidFill>
                  <a:srgbClr val="3766A5"/>
                </a:solidFill>
                <a:latin typeface="PT Sans" panose="020B0503020203020204" pitchFamily="34" charset="0"/>
              </a:rPr>
              <a:t>Met het HPG willen we bijdragen aan onderwijs dat ook het eigen vuur van de leerling ontsteekt voor de school en voor het leven.</a:t>
            </a:r>
            <a:endParaRPr lang="nl-NL" sz="2200" b="1">
              <a:solidFill>
                <a:srgbClr val="3766A5"/>
              </a:solidFill>
              <a:latin typeface="PT Sans" panose="020B0503020203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</p:txBody>
      </p:sp>
      <p:pic>
        <p:nvPicPr>
          <p:cNvPr id="3" name="Afbeelding 2" descr="Logo rechthoek sed vitae 2.jpg">
            <a:extLst>
              <a:ext uri="{FF2B5EF4-FFF2-40B4-BE49-F238E27FC236}">
                <a16:creationId xmlns:a16="http://schemas.microsoft.com/office/drawing/2014/main" id="{4D482930-7029-4392-8AD3-7D4F6A1DE8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357" y="3968319"/>
            <a:ext cx="3049131" cy="152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126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70A616B6-51FF-5440-8744-CCC14231EF92}"/>
              </a:ext>
            </a:extLst>
          </p:cNvPr>
          <p:cNvSpPr txBox="1"/>
          <p:nvPr/>
        </p:nvSpPr>
        <p:spPr>
          <a:xfrm>
            <a:off x="556591" y="1222513"/>
            <a:ext cx="7484166" cy="7909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FF6A00"/>
                </a:solidFill>
                <a:effectLst/>
                <a:uLnTx/>
                <a:uFillTx/>
                <a:latin typeface="PT Sans" panose="020B0503020203020204" pitchFamily="34" charset="77"/>
                <a:ea typeface="+mn-ea"/>
                <a:cs typeface="+mn-cs"/>
              </a:rPr>
              <a:t>Uitgangspunten van HPG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4000" b="1" i="0" u="none" strike="noStrike" kern="1200" cap="none" spc="0" normalizeH="0" baseline="0" noProof="0" dirty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 panose="020B0503020203020204" pitchFamily="34" charset="77"/>
                <a:ea typeface="+mn-ea"/>
                <a:cs typeface="+mn-cs"/>
              </a:rPr>
              <a:t>Vraaggestuurd</a:t>
            </a:r>
            <a:r>
              <a:rPr kumimoji="0" lang="nl-NL" sz="2200" b="0" i="0" u="none" strike="noStrike" kern="1200" cap="none" spc="0" normalizeH="0" baseline="0" noProof="0" dirty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 panose="020B0503020203020204" pitchFamily="34" charset="77"/>
                <a:ea typeface="+mn-ea"/>
                <a:cs typeface="+mn-cs"/>
              </a:rPr>
              <a:t>, autonomie van de leerling staat voorop, aansluiten bij de interesse van de leerling.</a:t>
            </a:r>
          </a:p>
          <a:p>
            <a:pPr marL="342900" indent="-342900" defTabSz="685800">
              <a:buFont typeface="Arial" panose="020B0604020202020204" pitchFamily="34" charset="0"/>
              <a:buChar char="•"/>
              <a:defRPr/>
            </a:pPr>
            <a:r>
              <a:rPr lang="nl-NL" sz="2400" dirty="0">
                <a:solidFill>
                  <a:srgbClr val="3766A5"/>
                </a:solidFill>
                <a:latin typeface="Calibri"/>
              </a:rPr>
              <a:t>Gericht op competentie-ontwikkeling en op persoonlijke groei.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200" b="0" i="0" u="none" strike="noStrike" kern="1200" cap="none" spc="0" normalizeH="0" baseline="0" noProof="0" dirty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 panose="020B0503020203020204" pitchFamily="34" charset="77"/>
                <a:ea typeface="+mn-ea"/>
                <a:cs typeface="+mn-cs"/>
              </a:rPr>
              <a:t>Vanuit het waarderend perspectief.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3766A5"/>
                </a:solidFill>
                <a:latin typeface="Calibri"/>
              </a:rPr>
              <a:t>Voor leerlingen die extra’s aankunnen, ook als zij nu onregelmatig presteren.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3766A5"/>
                </a:solidFill>
                <a:latin typeface="Calibri"/>
              </a:rPr>
              <a:t>HPG als ontwikkelprogramma van de scholen onderling.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2200" b="0" i="0" u="none" strike="noStrike" kern="1200" cap="none" spc="0" normalizeH="0" baseline="0" noProof="0" dirty="0">
              <a:ln>
                <a:noFill/>
              </a:ln>
              <a:solidFill>
                <a:srgbClr val="3766A5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 dirty="0">
              <a:ln>
                <a:noFill/>
              </a:ln>
              <a:solidFill>
                <a:srgbClr val="3766A5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3839"/>
              </a:buClr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3839"/>
              </a:buClr>
              <a:buSzTx/>
              <a:buFontTx/>
              <a:buNone/>
              <a:tabLst/>
              <a:defRPr/>
            </a:pPr>
            <a:endParaRPr kumimoji="0" lang="nl-NL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 dirty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 dirty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 dirty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 dirty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 dirty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4669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37564AB6-2013-5144-8378-CFC288BFC756}"/>
              </a:ext>
            </a:extLst>
          </p:cNvPr>
          <p:cNvSpPr txBox="1"/>
          <p:nvPr/>
        </p:nvSpPr>
        <p:spPr>
          <a:xfrm>
            <a:off x="556591" y="1222513"/>
            <a:ext cx="7484166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4000" b="1">
                <a:solidFill>
                  <a:srgbClr val="00B7A5"/>
                </a:solidFill>
                <a:latin typeface="+mn-lt"/>
              </a:rPr>
              <a:t>Wat maakt het HPG aantrekkelijk voor leerlingen?</a:t>
            </a:r>
            <a:endParaRPr kumimoji="0" lang="nl-NL" sz="4000" b="1" i="0" u="none" strike="noStrike" kern="1200" cap="none" spc="0" normalizeH="0" baseline="0" noProof="0">
              <a:ln>
                <a:noFill/>
              </a:ln>
              <a:solidFill>
                <a:srgbClr val="00B7A5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</p:txBody>
      </p:sp>
      <p:pic>
        <p:nvPicPr>
          <p:cNvPr id="3" name="Afbeelding 2" descr="Schermafbeelding 2015-11-11 om 09.38.01.png">
            <a:extLst>
              <a:ext uri="{FF2B5EF4-FFF2-40B4-BE49-F238E27FC236}">
                <a16:creationId xmlns:a16="http://schemas.microsoft.com/office/drawing/2014/main" id="{460198E1-5837-400D-8406-69962D05E8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99" y="2796274"/>
            <a:ext cx="3159095" cy="322637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D554C39D-D6A1-4655-8D5F-8E5DE2D228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4611" y="2796274"/>
            <a:ext cx="2282628" cy="3226370"/>
          </a:xfrm>
          <a:prstGeom prst="rect">
            <a:avLst/>
          </a:prstGeom>
          <a:ln w="3175"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2987339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70A616B6-51FF-5440-8744-CCC14231EF92}"/>
              </a:ext>
            </a:extLst>
          </p:cNvPr>
          <p:cNvSpPr txBox="1"/>
          <p:nvPr/>
        </p:nvSpPr>
        <p:spPr>
          <a:xfrm>
            <a:off x="636490" y="1222513"/>
            <a:ext cx="7484166" cy="9233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>
                <a:ln>
                  <a:noFill/>
                </a:ln>
                <a:solidFill>
                  <a:srgbClr val="FF6A00"/>
                </a:solidFill>
                <a:effectLst/>
                <a:uLnTx/>
                <a:uFillTx/>
                <a:latin typeface="PT Sans" panose="020B0503020203020204" pitchFamily="34" charset="77"/>
                <a:ea typeface="+mn-ea"/>
                <a:cs typeface="+mn-cs"/>
              </a:rPr>
              <a:t>Inhoud van het HPG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200" b="1" i="0" u="none" strike="noStrike" kern="1200" cap="none" spc="0" normalizeH="0" baseline="0" noProof="0">
                <a:ln>
                  <a:noFill/>
                </a:ln>
                <a:solidFill>
                  <a:srgbClr val="F710AC"/>
                </a:solidFill>
                <a:effectLst/>
                <a:uLnTx/>
                <a:uFillTx/>
                <a:latin typeface="PT Sans" panose="020B0503020203020204" pitchFamily="34" charset="77"/>
                <a:ea typeface="+mn-ea"/>
                <a:cs typeface="+mn-cs"/>
              </a:rPr>
              <a:t>Project</a:t>
            </a:r>
            <a:endParaRPr kumimoji="0" lang="nl-NL" sz="40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defTabSz="685800">
              <a:defRPr/>
            </a:pPr>
            <a:r>
              <a:rPr lang="nl-NL" sz="2000">
                <a:solidFill>
                  <a:srgbClr val="3766A5"/>
                </a:solidFill>
                <a:latin typeface="PT Sans" panose="020B0503020203020204" pitchFamily="34" charset="0"/>
              </a:rPr>
              <a:t>Het rijke HPG-project (of HPG-projecten) vormt de kern van de activiteiten die de leerlingen in het kader van het HPG ontplooit. Een rijk project:</a:t>
            </a:r>
          </a:p>
          <a:p>
            <a:pPr marL="600075" lvl="1" indent="-257175" defTabSz="685800">
              <a:buFont typeface="Wingdings" pitchFamily="2" charset="2"/>
              <a:buChar char="ü"/>
              <a:defRPr/>
            </a:pPr>
            <a:r>
              <a:rPr lang="nl-NL" sz="2000">
                <a:solidFill>
                  <a:srgbClr val="3766A5"/>
                </a:solidFill>
                <a:latin typeface="PT Sans" panose="020B0503020203020204" pitchFamily="34" charset="0"/>
              </a:rPr>
              <a:t>Vanuit interesse/drijfveer van de leerling zelf</a:t>
            </a:r>
          </a:p>
          <a:p>
            <a:pPr marL="600075" lvl="1" indent="-257175" defTabSz="685800">
              <a:buFont typeface="Wingdings" pitchFamily="2" charset="2"/>
              <a:buChar char="ü"/>
              <a:defRPr/>
            </a:pPr>
            <a:r>
              <a:rPr lang="nl-NL" sz="2000">
                <a:solidFill>
                  <a:srgbClr val="3766A5"/>
                </a:solidFill>
                <a:latin typeface="PT Sans" panose="020B0503020203020204" pitchFamily="34" charset="0"/>
              </a:rPr>
              <a:t>Initiatief bij de leerling</a:t>
            </a:r>
          </a:p>
          <a:p>
            <a:pPr marL="600075" lvl="1" indent="-257175" defTabSz="685800">
              <a:buFont typeface="Wingdings" pitchFamily="2" charset="2"/>
              <a:buChar char="ü"/>
              <a:defRPr/>
            </a:pPr>
            <a:r>
              <a:rPr lang="nl-NL" sz="2000">
                <a:solidFill>
                  <a:srgbClr val="3766A5"/>
                </a:solidFill>
                <a:latin typeface="PT Sans" panose="020B0503020203020204" pitchFamily="34" charset="0"/>
              </a:rPr>
              <a:t>Meerdere HPG-competenties bewust ontwikkelen</a:t>
            </a:r>
          </a:p>
          <a:p>
            <a:pPr marL="600075" lvl="1" indent="-257175" defTabSz="685800">
              <a:buFont typeface="Wingdings" pitchFamily="2" charset="2"/>
              <a:buChar char="ü"/>
              <a:defRPr/>
            </a:pPr>
            <a:r>
              <a:rPr lang="nl-NL" sz="2000">
                <a:solidFill>
                  <a:srgbClr val="3766A5"/>
                </a:solidFill>
                <a:latin typeface="PT Sans" panose="020B0503020203020204" pitchFamily="34" charset="0"/>
              </a:rPr>
              <a:t>Diepgang </a:t>
            </a:r>
          </a:p>
          <a:p>
            <a:pPr marL="600075" lvl="1" indent="-257175" defTabSz="685800">
              <a:buFont typeface="Wingdings" pitchFamily="2" charset="2"/>
              <a:buChar char="ü"/>
              <a:defRPr/>
            </a:pPr>
            <a:r>
              <a:rPr lang="nl-NL" sz="2000">
                <a:solidFill>
                  <a:srgbClr val="3766A5"/>
                </a:solidFill>
                <a:latin typeface="PT Sans" panose="020B0503020203020204" pitchFamily="34" charset="0"/>
              </a:rPr>
              <a:t>Inspanning</a:t>
            </a:r>
          </a:p>
          <a:p>
            <a:pPr marL="600075" lvl="1" indent="-257175" defTabSz="685800">
              <a:buFont typeface="Wingdings" pitchFamily="2" charset="2"/>
              <a:buChar char="ü"/>
              <a:defRPr/>
            </a:pPr>
            <a:r>
              <a:rPr lang="nl-NL" sz="2000">
                <a:solidFill>
                  <a:srgbClr val="3766A5"/>
                </a:solidFill>
                <a:latin typeface="PT Sans" panose="020B0503020203020204" pitchFamily="34" charset="0"/>
              </a:rPr>
              <a:t>Verbinding met de buitenwereld</a:t>
            </a:r>
          </a:p>
          <a:p>
            <a:pPr marL="600075" lvl="1" indent="-257175" defTabSz="685800">
              <a:buFont typeface="Wingdings" pitchFamily="2" charset="2"/>
              <a:buChar char="ü"/>
              <a:defRPr/>
            </a:pPr>
            <a:r>
              <a:rPr lang="nl-NL" sz="2000">
                <a:solidFill>
                  <a:srgbClr val="3766A5"/>
                </a:solidFill>
                <a:latin typeface="PT Sans" panose="020B0503020203020204" pitchFamily="34" charset="0"/>
              </a:rPr>
              <a:t>Creëren: iets toevoegen, ontwikkelen, nalaten</a:t>
            </a:r>
          </a:p>
          <a:p>
            <a:pPr defTabSz="685800">
              <a:defRPr/>
            </a:pPr>
            <a:endParaRPr lang="nl-NL" sz="2000">
              <a:solidFill>
                <a:srgbClr val="3766A5"/>
              </a:solidFill>
              <a:latin typeface="PT Sans" panose="020B0503020203020204" pitchFamily="34" charset="0"/>
            </a:endParaRPr>
          </a:p>
          <a:p>
            <a:pPr defTabSz="685800">
              <a:defRPr/>
            </a:pPr>
            <a:r>
              <a:rPr lang="nl-NL" sz="2000">
                <a:solidFill>
                  <a:srgbClr val="3766A5"/>
                </a:solidFill>
                <a:latin typeface="PT Sans" panose="020B0503020203020204" pitchFamily="34" charset="0"/>
              </a:rPr>
              <a:t>Waar nodig of gewenst gebruikt de leerlingen andere buitenschoolse activiteiten om de ontwikkeling in de HPG-competenties te versterken en zichtbaar te maken.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3839"/>
              </a:buClr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3839"/>
              </a:buClr>
              <a:buSzTx/>
              <a:buFontTx/>
              <a:buNone/>
              <a:tabLst/>
              <a:defRPr/>
            </a:pPr>
            <a:endParaRPr kumimoji="0" lang="nl-NL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1095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37564AB6-2013-5144-8378-CFC288BFC756}"/>
              </a:ext>
            </a:extLst>
          </p:cNvPr>
          <p:cNvSpPr txBox="1"/>
          <p:nvPr/>
        </p:nvSpPr>
        <p:spPr>
          <a:xfrm>
            <a:off x="556591" y="1222513"/>
            <a:ext cx="748416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>
                <a:ln>
                  <a:noFill/>
                </a:ln>
                <a:solidFill>
                  <a:srgbClr val="00B7A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Zomaar wat voorbeelden</a:t>
            </a:r>
            <a:endParaRPr kumimoji="0" lang="nl-NL" sz="4000" b="1" i="0" u="none" strike="noStrike" kern="1200" cap="none" spc="0" normalizeH="0" baseline="0" noProof="0">
              <a:ln>
                <a:noFill/>
              </a:ln>
              <a:solidFill>
                <a:srgbClr val="00B7A5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2356C2C-0712-49A0-8EC6-5C8D60D6C8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623" y="1949652"/>
            <a:ext cx="2209800" cy="206692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6627432-B68B-4179-B53E-C27FB9EC7E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2344" y="2059577"/>
            <a:ext cx="2638415" cy="1894382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89ED185B-856F-4FF0-9867-10B3C44A5E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6856" y="4219123"/>
            <a:ext cx="2465841" cy="1380871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0351B0D1-F2C8-4B82-8DA6-285B88A82A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4373" y="4219123"/>
            <a:ext cx="1952771" cy="1952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283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37564AB6-2013-5144-8378-CFC288BFC756}"/>
              </a:ext>
            </a:extLst>
          </p:cNvPr>
          <p:cNvSpPr txBox="1"/>
          <p:nvPr/>
        </p:nvSpPr>
        <p:spPr>
          <a:xfrm>
            <a:off x="556591" y="1222513"/>
            <a:ext cx="7484166" cy="50783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nl-NL" sz="4000" b="1">
                <a:solidFill>
                  <a:srgbClr val="00B7A5"/>
                </a:solidFill>
                <a:latin typeface="PT Sans"/>
              </a:rPr>
              <a:t>Wat doe je hiermee</a:t>
            </a:r>
            <a:r>
              <a:rPr kumimoji="0" lang="nl-NL" sz="4000" b="1" i="0" u="none" strike="noStrike" kern="1200" cap="none" spc="0" normalizeH="0" baseline="0" noProof="0">
                <a:ln>
                  <a:noFill/>
                </a:ln>
                <a:solidFill>
                  <a:srgbClr val="00B7A5"/>
                </a:solidFill>
                <a:effectLst/>
                <a:uLnTx/>
                <a:uFillTx/>
                <a:latin typeface="PT Sans"/>
              </a:rPr>
              <a:t> als begeleider</a:t>
            </a:r>
            <a:r>
              <a:rPr lang="nl-NL" sz="4000" b="1">
                <a:solidFill>
                  <a:srgbClr val="00B7A5"/>
                </a:solidFill>
                <a:latin typeface="PT Sans"/>
              </a:rPr>
              <a:t> - project</a:t>
            </a:r>
            <a:endParaRPr kumimoji="0" lang="nl-NL" sz="4000" b="1" i="0" u="none" strike="noStrike" kern="1200" cap="none" spc="0" normalizeH="0" baseline="0" noProof="0">
              <a:ln>
                <a:noFill/>
              </a:ln>
              <a:solidFill>
                <a:srgbClr val="00B7A5"/>
              </a:solidFill>
              <a:effectLst/>
              <a:uLnTx/>
              <a:uFillTx/>
              <a:latin typeface="PT San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200" b="1" i="0" u="none" strike="noStrike" kern="1200" cap="none" spc="0" normalizeH="0" baseline="0" noProof="0">
                <a:ln>
                  <a:noFill/>
                </a:ln>
                <a:solidFill>
                  <a:srgbClr val="F710AC"/>
                </a:solidFill>
                <a:effectLst/>
                <a:uLnTx/>
                <a:uFillTx/>
                <a:latin typeface="PT Sans"/>
              </a:rPr>
              <a:t>Wees vooral een leek!</a:t>
            </a:r>
            <a:endParaRPr lang="nl-NL" sz="22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200" b="0" i="0" u="none" strike="noStrike" kern="1200" cap="none" spc="0" normalizeH="0" baseline="0" noProof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/>
              </a:rPr>
              <a:t>Procesgericht, geen expert</a:t>
            </a:r>
            <a:endParaRPr lang="nl-NL" sz="2200" b="0" i="0" u="none" strike="noStrike" kern="1200" cap="none" spc="0" normalizeH="0" baseline="0" noProof="0">
              <a:ln>
                <a:noFill/>
              </a:ln>
              <a:solidFill>
                <a:srgbClr val="3766A5"/>
              </a:solidFill>
              <a:effectLst/>
              <a:uLnTx/>
              <a:uFillTx/>
              <a:latin typeface="PT Sans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nl-NL" sz="2200">
                <a:solidFill>
                  <a:srgbClr val="3766A5"/>
                </a:solidFill>
                <a:latin typeface="PT Sans"/>
              </a:rPr>
              <a:t>Coach: maak progressie zichtbaar en laat de leerling zelf passende vervolgstappen bepalen</a:t>
            </a:r>
            <a:endParaRPr lang="nl-NL">
              <a:solidFill>
                <a:srgbClr val="000000"/>
              </a:solidFill>
              <a:latin typeface="Calibri" panose="020F0502020204030204"/>
              <a:cs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nl-NL" sz="2200">
                <a:solidFill>
                  <a:srgbClr val="3766A5"/>
                </a:solidFill>
                <a:latin typeface="PT Sans"/>
              </a:rPr>
              <a:t>Benadruk het contact met </a:t>
            </a:r>
            <a:r>
              <a:rPr kumimoji="0" lang="nl-NL" sz="2200" b="0" i="0" u="none" strike="noStrike" kern="1200" cap="none" spc="0" normalizeH="0" baseline="0" noProof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/>
              </a:rPr>
              <a:t>relevante derde</a:t>
            </a:r>
            <a:r>
              <a:rPr lang="nl-NL" sz="2200">
                <a:solidFill>
                  <a:srgbClr val="3766A5"/>
                </a:solidFill>
                <a:latin typeface="PT Sans"/>
              </a:rPr>
              <a:t>(n)</a:t>
            </a:r>
            <a:endParaRPr lang="nl-NL">
              <a:cs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6547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70A616B6-51FF-5440-8744-CCC14231EF92}"/>
              </a:ext>
            </a:extLst>
          </p:cNvPr>
          <p:cNvSpPr txBox="1"/>
          <p:nvPr/>
        </p:nvSpPr>
        <p:spPr>
          <a:xfrm>
            <a:off x="636490" y="1222513"/>
            <a:ext cx="7484166" cy="8617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>
                <a:ln>
                  <a:noFill/>
                </a:ln>
                <a:solidFill>
                  <a:srgbClr val="FF6A00"/>
                </a:solidFill>
                <a:effectLst/>
                <a:uLnTx/>
                <a:uFillTx/>
                <a:latin typeface="PT Sans" panose="020B0503020203020204" pitchFamily="34" charset="77"/>
                <a:ea typeface="+mn-ea"/>
                <a:cs typeface="+mn-cs"/>
              </a:rPr>
              <a:t>Inhoud van het HPG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200" b="1" i="0" u="none" strike="noStrike" kern="1200" cap="none" spc="0" normalizeH="0" baseline="0" noProof="0">
                <a:ln>
                  <a:noFill/>
                </a:ln>
                <a:solidFill>
                  <a:srgbClr val="F710AC"/>
                </a:solidFill>
                <a:effectLst/>
                <a:uLnTx/>
                <a:uFillTx/>
                <a:latin typeface="PT Sans" panose="020B0503020203020204" pitchFamily="34" charset="77"/>
                <a:ea typeface="+mn-ea"/>
                <a:cs typeface="+mn-cs"/>
              </a:rPr>
              <a:t>Competenties</a:t>
            </a:r>
            <a:endParaRPr kumimoji="0" lang="nl-NL" sz="40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nl-NL" sz="2200">
                <a:solidFill>
                  <a:srgbClr val="3766A5"/>
                </a:solidFill>
                <a:latin typeface="PT Sans" panose="020B0503020203020204" pitchFamily="34" charset="0"/>
              </a:rPr>
              <a:t>Brede ontwikkeling</a:t>
            </a:r>
          </a:p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nl-NL" sz="2200">
                <a:solidFill>
                  <a:srgbClr val="3766A5"/>
                </a:solidFill>
                <a:latin typeface="PT Sans" panose="020B0503020203020204" pitchFamily="34" charset="0"/>
              </a:rPr>
              <a:t>Op eigen wijze</a:t>
            </a:r>
          </a:p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nl-NL" sz="2200">
                <a:solidFill>
                  <a:srgbClr val="3766A5"/>
                </a:solidFill>
                <a:latin typeface="PT Sans" panose="020B0503020203020204" pitchFamily="34" charset="0"/>
              </a:rPr>
              <a:t>Met eigen leerdoelen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000" b="0" i="0" u="none" strike="noStrike" kern="1200" cap="none" spc="0" normalizeH="0" baseline="0" noProof="0">
              <a:ln>
                <a:noFill/>
              </a:ln>
              <a:solidFill>
                <a:srgbClr val="3766A5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200" b="1" i="0" u="none" strike="noStrike" kern="1200" cap="none" spc="0" normalizeH="0" baseline="0" noProof="0">
                <a:ln>
                  <a:noFill/>
                </a:ln>
                <a:solidFill>
                  <a:srgbClr val="F710AC"/>
                </a:solidFill>
                <a:effectLst/>
                <a:uLnTx/>
                <a:uFillTx/>
                <a:latin typeface="PT Sans" panose="020B0503020203020204" pitchFamily="34" charset="77"/>
                <a:ea typeface="+mn-ea"/>
                <a:cs typeface="+mn-cs"/>
              </a:rPr>
              <a:t>De basis: creëren </a:t>
            </a:r>
            <a:endParaRPr kumimoji="0" lang="nl-NL" sz="40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200" b="0" i="0" u="none" strike="noStrike" kern="1200" cap="none" spc="0" normalizeH="0" baseline="0" noProof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 panose="020B0503020203020204" pitchFamily="34" charset="0"/>
              </a:rPr>
              <a:t>Al doende:	</a:t>
            </a: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200" b="0" i="0" u="none" strike="noStrike" kern="1200" cap="none" spc="0" normalizeH="0" baseline="0" noProof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 panose="020B0503020203020204" pitchFamily="34" charset="0"/>
              </a:rPr>
              <a:t>Onderzoeken &amp; Kennis vergaren</a:t>
            </a: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200" b="0" i="0" u="none" strike="noStrike" kern="1200" cap="none" spc="0" normalizeH="0" baseline="0" noProof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 panose="020B0503020203020204" pitchFamily="34" charset="0"/>
              </a:rPr>
              <a:t>Communiceren</a:t>
            </a: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200" b="0" i="0" u="none" strike="noStrike" kern="1200" cap="none" spc="0" normalizeH="0" baseline="0" noProof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 panose="020B0503020203020204" pitchFamily="34" charset="0"/>
              </a:rPr>
              <a:t>Samenwerken &amp; leiding geven</a:t>
            </a: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200" b="0" i="0" u="none" strike="noStrike" kern="1200" cap="none" spc="0" normalizeH="0" baseline="0" noProof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 panose="020B0503020203020204" pitchFamily="34" charset="0"/>
              </a:rPr>
              <a:t>Reflecteren</a:t>
            </a: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200" b="0" i="0" u="none" strike="noStrike" kern="1200" cap="none" spc="0" normalizeH="0" baseline="0" noProof="0">
                <a:ln>
                  <a:noFill/>
                </a:ln>
                <a:solidFill>
                  <a:srgbClr val="3766A5"/>
                </a:solidFill>
                <a:effectLst/>
                <a:uLnTx/>
                <a:uFillTx/>
                <a:latin typeface="PT Sans" panose="020B0503020203020204" pitchFamily="34" charset="0"/>
              </a:rPr>
              <a:t>Vrije competentie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nl-NL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3839"/>
              </a:buClr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3839"/>
              </a:buClr>
              <a:buSzTx/>
              <a:buFontTx/>
              <a:buNone/>
              <a:tabLst/>
              <a:defRPr/>
            </a:pPr>
            <a:endParaRPr kumimoji="0" lang="nl-NL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1" i="0" u="none" strike="noStrike" kern="1200" cap="none" spc="0" normalizeH="0" baseline="0" noProof="0">
              <a:ln>
                <a:noFill/>
              </a:ln>
              <a:solidFill>
                <a:srgbClr val="F710AC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>
              <a:ln>
                <a:noFill/>
              </a:ln>
              <a:solidFill>
                <a:srgbClr val="8261B2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340989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7E7ECB611FF64A806E81294E573ACD" ma:contentTypeVersion="10" ma:contentTypeDescription="Een nieuw document maken." ma:contentTypeScope="" ma:versionID="fa9a56c6ab9d833caea81fcb2d0b8da6">
  <xsd:schema xmlns:xsd="http://www.w3.org/2001/XMLSchema" xmlns:xs="http://www.w3.org/2001/XMLSchema" xmlns:p="http://schemas.microsoft.com/office/2006/metadata/properties" xmlns:ns2="23e5e962-c6cd-4de6-b4dc-4cd06d9b66a9" xmlns:ns3="f001abcc-21f1-4d0f-a995-2f03bf94ce4d" targetNamespace="http://schemas.microsoft.com/office/2006/metadata/properties" ma:root="true" ma:fieldsID="2acf05b94254b82f3576806e290c7bb6" ns2:_="" ns3:_="">
    <xsd:import namespace="23e5e962-c6cd-4de6-b4dc-4cd06d9b66a9"/>
    <xsd:import namespace="f001abcc-21f1-4d0f-a995-2f03bf94ce4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e5e962-c6cd-4de6-b4dc-4cd06d9b66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01abcc-21f1-4d0f-a995-2f03bf94ce4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6CF569F-D3A5-4579-BA7C-38B1D14F9D93}"/>
</file>

<file path=customXml/itemProps2.xml><?xml version="1.0" encoding="utf-8"?>
<ds:datastoreItem xmlns:ds="http://schemas.openxmlformats.org/officeDocument/2006/customXml" ds:itemID="{6DDA2FAA-E185-4862-9ACE-E69607C661F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497BB71-4382-4634-9B9B-DDC6C9D7237D}">
  <ds:schemaRefs>
    <ds:schemaRef ds:uri="cbb5029d-91b6-4caa-b5f3-7a12c1a01c62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</TotalTime>
  <Words>736</Words>
  <Application>Microsoft Office PowerPoint</Application>
  <PresentationFormat>Diavoorstelling (4:3)</PresentationFormat>
  <Paragraphs>222</Paragraphs>
  <Slides>18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PT Sans</vt:lpstr>
      <vt:lpstr>Wingdings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Saskia Mpiana</dc:creator>
  <cp:lastModifiedBy>Yvonne Lommen</cp:lastModifiedBy>
  <cp:revision>198</cp:revision>
  <dcterms:created xsi:type="dcterms:W3CDTF">2021-03-09T12:03:35Z</dcterms:created>
  <dcterms:modified xsi:type="dcterms:W3CDTF">2025-09-23T08:16:41Z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0x010100F87E7ECB611FF64A806E81294E573ACD</vt:lpwstr>
  </property>
</Properties>
</file>