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370" r:id="rId5"/>
    <p:sldId id="372" r:id="rId6"/>
    <p:sldId id="373" r:id="rId7"/>
    <p:sldId id="374" r:id="rId8"/>
    <p:sldId id="377" r:id="rId9"/>
    <p:sldId id="376" r:id="rId10"/>
    <p:sldId id="378" r:id="rId11"/>
    <p:sldId id="379" r:id="rId12"/>
    <p:sldId id="380" r:id="rId13"/>
    <p:sldId id="381" r:id="rId14"/>
    <p:sldId id="382" r:id="rId15"/>
    <p:sldId id="402" r:id="rId16"/>
    <p:sldId id="383" r:id="rId17"/>
    <p:sldId id="405" r:id="rId18"/>
    <p:sldId id="404" r:id="rId19"/>
    <p:sldId id="384" r:id="rId20"/>
    <p:sldId id="385" r:id="rId21"/>
    <p:sldId id="40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6A5"/>
    <a:srgbClr val="F710AC"/>
    <a:srgbClr val="FF6A00"/>
    <a:srgbClr val="00B7A5"/>
    <a:srgbClr val="00B4E5"/>
    <a:srgbClr val="00BEF0"/>
    <a:srgbClr val="8261B2"/>
    <a:srgbClr val="7F6B9E"/>
    <a:srgbClr val="9B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AEADA-F13C-20E2-3328-E0856FE73C0D}" v="6" dt="2024-09-11T08:05:17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Lommen" userId="S::yvonne.lommen@gymnasia.nl::8f28ef22-2e7f-4239-a09d-2497c2147d78" providerId="AD" clId="Web-{907AEADA-F13C-20E2-3328-E0856FE73C0D}"/>
    <pc:docChg chg="modSld">
      <pc:chgData name="Yvonne Lommen" userId="S::yvonne.lommen@gymnasia.nl::8f28ef22-2e7f-4239-a09d-2497c2147d78" providerId="AD" clId="Web-{907AEADA-F13C-20E2-3328-E0856FE73C0D}" dt="2024-09-11T08:05:17.415" v="4" actId="20577"/>
      <pc:docMkLst>
        <pc:docMk/>
      </pc:docMkLst>
      <pc:sldChg chg="modSp">
        <pc:chgData name="Yvonne Lommen" userId="S::yvonne.lommen@gymnasia.nl::8f28ef22-2e7f-4239-a09d-2497c2147d78" providerId="AD" clId="Web-{907AEADA-F13C-20E2-3328-E0856FE73C0D}" dt="2024-09-11T08:05:17.415" v="4" actId="20577"/>
        <pc:sldMkLst>
          <pc:docMk/>
          <pc:sldMk cId="2776870254" sldId="409"/>
        </pc:sldMkLst>
        <pc:spChg chg="mod">
          <ac:chgData name="Yvonne Lommen" userId="S::yvonne.lommen@gymnasia.nl::8f28ef22-2e7f-4239-a09d-2497c2147d78" providerId="AD" clId="Web-{907AEADA-F13C-20E2-3328-E0856FE73C0D}" dt="2024-09-11T08:05:17.415" v="4" actId="20577"/>
          <ac:spMkLst>
            <pc:docMk/>
            <pc:sldMk cId="2776870254" sldId="409"/>
            <ac:spMk id="4" creationId="{59EB76BE-2903-4F4A-96C0-FE5A710102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83621-4CD3-45F2-98B4-370C9A0C106E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BC639-37C1-456C-B7C1-917EDE9054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83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87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0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65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66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491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29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1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33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78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61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65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80FB3-9619-2E4F-BED6-06B7CBDAF48D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F3140-C0A1-6F4E-80CD-5DD13926231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38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pg.gymnasia.nl/documenten-voor-begeleiders-en-coordinatoren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EE482F8-BA98-6F4A-8721-7FE19E5A9CD0}"/>
              </a:ext>
            </a:extLst>
          </p:cNvPr>
          <p:cNvSpPr txBox="1"/>
          <p:nvPr/>
        </p:nvSpPr>
        <p:spPr>
          <a:xfrm>
            <a:off x="556591" y="1729409"/>
            <a:ext cx="6579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8261B2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De basis</a:t>
            </a:r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0A8616A8-2EBB-C3CF-4C73-884A773C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3429000"/>
            <a:ext cx="6227103" cy="26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5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6771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00B7A5"/>
                </a:solidFill>
                <a:effectLst/>
                <a:uLnTx/>
                <a:uFillTx/>
                <a:latin typeface="PT Sans"/>
              </a:rPr>
              <a:t>Wat doe je hiermee als begeleider?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/>
              </a:rPr>
              <a:t>De competenties vormen een hulpmiddel voor ontwikkelingsgerichte begeleidingsgesprekken</a:t>
            </a: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Waar sta je nu?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Wat zou je hierin willen leren?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Hoe kun je een stap verder komen?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Hoe past dat binnen je HPG-activiteiten? Of: Hoe kun je het op een andere manier ontwikkelen?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err="1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Rubrics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 als voorbeeldbeschrijvingen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533400" lvl="1" indent="-213995">
              <a:buFont typeface="Arial" panose="020B0604020202020204" pitchFamily="34" charset="0"/>
              <a:buChar char="•"/>
              <a:defRPr/>
            </a:pPr>
            <a:r>
              <a:rPr lang="nl-NL" sz="2200" b="1">
                <a:solidFill>
                  <a:srgbClr val="3766A5"/>
                </a:solidFill>
                <a:latin typeface="PT Sans"/>
              </a:rPr>
              <a:t>Alle competenties regelmatig in beeld brengen, in elk geval jaarlijks bij het portfolio-gesprek!</a:t>
            </a: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>
              <a:defRPr/>
            </a:pPr>
            <a:endParaRPr lang="nl-NL" sz="2400">
              <a:solidFill>
                <a:srgbClr val="8261B2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547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Inhoud van het HPG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Persoonlijke groei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Zelfinzicht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Groei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Ambities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200">
                <a:solidFill>
                  <a:srgbClr val="3766A5"/>
                </a:solidFill>
                <a:latin typeface="PT Sans" panose="020B0503020203020204" pitchFamily="34" charset="0"/>
              </a:rPr>
              <a:t>Zelfvertrouwen</a:t>
            </a: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pic>
        <p:nvPicPr>
          <p:cNvPr id="3" name="Afbeelding 2" descr="Schermafbeelding 2019-11-26 om 15.43.11.png">
            <a:extLst>
              <a:ext uri="{FF2B5EF4-FFF2-40B4-BE49-F238E27FC236}">
                <a16:creationId xmlns:a16="http://schemas.microsoft.com/office/drawing/2014/main" id="{2CA96C80-21F3-4ED3-A1FF-54EBC334D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37" y="3111362"/>
            <a:ext cx="37242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5416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00B7A5"/>
                </a:solidFill>
                <a:effectLst/>
                <a:uLnTx/>
                <a:uFillTx/>
                <a:latin typeface="PT Sans"/>
              </a:rPr>
              <a:t>Wat doe je hiermee als begeleider?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defTabSz="685800">
              <a:defRPr/>
            </a:pPr>
            <a:r>
              <a:rPr lang="nl-NL" sz="2200" b="1">
                <a:solidFill>
                  <a:srgbClr val="F710AC"/>
                </a:solidFill>
                <a:latin typeface="PT Sans"/>
              </a:rPr>
              <a:t>Talent wordt zichtbaar</a:t>
            </a:r>
          </a:p>
          <a:p>
            <a:pPr marL="533400" lvl="1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Maak talent zichtbaar </a:t>
            </a:r>
            <a:endParaRPr lang="nl-NL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533400" lvl="1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Benadruk voortgang</a:t>
            </a:r>
            <a:endParaRPr lang="nl-NL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533400" lvl="1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Omarm onzekerheid &amp; biedt steun</a:t>
            </a:r>
          </a:p>
          <a:p>
            <a:pPr marL="533400" lvl="1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Toon waardering</a:t>
            </a:r>
          </a:p>
          <a:p>
            <a:pPr marL="533400" marR="0" lvl="1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20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</a:endParaRPr>
          </a:p>
          <a:p>
            <a:pPr>
              <a:defRPr/>
            </a:pPr>
            <a:endParaRPr lang="nl-NL" sz="2400">
              <a:solidFill>
                <a:srgbClr val="8261B2"/>
              </a:solidFill>
              <a:latin typeface="PT Sans" panose="020B0503020203020204" pitchFamily="34" charset="77"/>
            </a:endParaRPr>
          </a:p>
        </p:txBody>
      </p:sp>
      <p:pic>
        <p:nvPicPr>
          <p:cNvPr id="3" name="Afbeelding 3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F9CF6E59-1E8A-4112-90C7-A6C1EF929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129" y="3509521"/>
            <a:ext cx="2164237" cy="30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1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8970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>
                <a:solidFill>
                  <a:srgbClr val="FF6A00"/>
                </a:solidFill>
                <a:latin typeface="PT Sans"/>
              </a:rPr>
              <a:t>De</a:t>
            </a: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/>
              </a:rPr>
              <a:t> afronding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>
              <a:defRPr/>
            </a:pPr>
            <a:r>
              <a:rPr lang="nl-NL" sz="2200" b="1">
                <a:solidFill>
                  <a:srgbClr val="F710AC"/>
                </a:solidFill>
                <a:latin typeface="PT Sans"/>
              </a:rPr>
              <a:t>Afronding HPG =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Portfolio</a:t>
            </a:r>
            <a:endParaRPr lang="nl-NL" sz="2200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defTabSz="685800"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       +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213995" marR="0" lvl="0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err="1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Honoursgesprek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solidFill>
                  <a:srgbClr val="F710AC"/>
                </a:solidFill>
                <a:latin typeface="Calibri"/>
              </a:rPr>
              <a:t>Een leerling slaagt als hij of zij</a:t>
            </a:r>
            <a:r>
              <a:rPr lang="nl-NL" sz="2400">
                <a:solidFill>
                  <a:srgbClr val="F710AC"/>
                </a:solidFill>
                <a:latin typeface="Calibri"/>
              </a:rPr>
              <a:t>:</a:t>
            </a:r>
            <a:endParaRPr lang="nl-NL" sz="2400">
              <a:solidFill>
                <a:srgbClr val="F710AC"/>
              </a:solidFill>
              <a:latin typeface="Calibri"/>
              <a:cs typeface="Calibri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drie jaar zijn/haar best heeft gedaan en heeft volgehouden;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aan één of meer rijke projecten heeft gewerkt voor het HPG;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het hele portfolio heeft gevuld en de bijhorende opdrachten heeft gedaan/gemaakt;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het project door een buitenstaander als waardevol en goed heeft laten beoordelen;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ontwikkeling laat zien in alle competenties (de mate waarin maakt niet uit);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daarop heeft gereflecteerd, zelf en met in elk geval de begeleider.</a:t>
            </a:r>
            <a:r>
              <a:rPr lang="nl-NL" sz="1600">
                <a:solidFill>
                  <a:srgbClr val="3766A5"/>
                </a:solidFill>
                <a:latin typeface="PT Sans"/>
              </a:rPr>
              <a:t> 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147320" indent="-28575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het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Honoursgesprek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 voert met twee begeleiders van andere gymnasia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lang="nl-NL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39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>
                <a:solidFill>
                  <a:srgbClr val="FF6A00"/>
                </a:solidFill>
                <a:latin typeface="PT Sans"/>
              </a:rPr>
              <a:t>De</a:t>
            </a: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/>
              </a:rPr>
              <a:t> </a:t>
            </a:r>
            <a:r>
              <a:rPr lang="nl-NL" sz="4000" b="1">
                <a:solidFill>
                  <a:srgbClr val="FF6A00"/>
                </a:solidFill>
                <a:latin typeface="PT Sans"/>
              </a:rPr>
              <a:t>afrondingsprocedure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lang="nl-NL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A9E34D1B-FA03-4605-939C-2860B2047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96" y="2286529"/>
            <a:ext cx="7880808" cy="29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9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nl-NL" sz="4000" b="1">
                <a:solidFill>
                  <a:srgbClr val="00B7A5"/>
                </a:solidFill>
                <a:latin typeface="PT Sans"/>
              </a:rPr>
              <a:t>Wat doe je hiermee als begeleider? </a:t>
            </a:r>
            <a:endParaRPr lang="nl-NL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200" b="1">
                <a:solidFill>
                  <a:srgbClr val="F710AC"/>
                </a:solidFill>
                <a:latin typeface="PT Sans"/>
              </a:rPr>
              <a:t>Afronding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Voer aan het einde van klas 4 en 5 een portfolio-gesprek</a:t>
            </a:r>
            <a:endParaRPr lang="nl-NL" sz="2200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Informeer je leerling over de vereisten</a:t>
            </a:r>
            <a:endParaRPr lang="nl-NL" sz="2200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Controleer het portfolio</a:t>
            </a:r>
            <a:endParaRPr lang="nl-NL" sz="2200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Voer voorafgaand aan het inleveren van het portfolio een afrondend gesprek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Schrijf een reflectie, deze komt in het portfolio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  <a:defRPr/>
            </a:pPr>
            <a:r>
              <a:rPr lang="nl-NL" sz="2200" b="1">
                <a:solidFill>
                  <a:srgbClr val="3766A5"/>
                </a:solidFill>
                <a:latin typeface="PT Sans"/>
              </a:rPr>
              <a:t>Wees </a:t>
            </a:r>
            <a:r>
              <a:rPr lang="nl-NL" sz="2200" b="1" err="1">
                <a:solidFill>
                  <a:srgbClr val="3766A5"/>
                </a:solidFill>
                <a:latin typeface="PT Sans"/>
              </a:rPr>
              <a:t>honourscommissielid</a:t>
            </a:r>
            <a:r>
              <a:rPr lang="nl-NL" sz="2200" b="1">
                <a:solidFill>
                  <a:srgbClr val="3766A5"/>
                </a:solidFill>
                <a:latin typeface="PT Sans"/>
              </a:rPr>
              <a:t> liefst zo snel mogelijk!</a:t>
            </a:r>
            <a:endParaRPr lang="nl-NL" sz="2200" b="1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  <a:defRPr/>
            </a:pPr>
            <a:endParaRPr lang="nl-NL" sz="320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58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9347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/>
              </a:rPr>
              <a:t>Verwachting van de begeleider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/>
              </a:rPr>
              <a:t>Een goede begeleider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Wil bijdragen aan de ontwikkeling van de leerling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Doet dat coachend, gericht op het leerproces van de leerling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Zorgt voor regelmatig contact met een leerling, ook als de leerling daar zelf weinig initiatief in neemt</a:t>
            </a: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Communiceert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 waarderend: met leerlingen, collega’s en de SHZG</a:t>
            </a:r>
            <a:endParaRPr lang="nl-NL"/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Is geïnformeerd over wat er van leerlingen wordt verwacht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Wil </a:t>
            </a:r>
            <a:r>
              <a:rPr lang="nl-NL" sz="2200">
                <a:solidFill>
                  <a:srgbClr val="3766A5"/>
                </a:solidFill>
                <a:latin typeface="PT Sans"/>
              </a:rPr>
              <a:t>blijven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 ontwikkelen (en onderneemt daar actie </a:t>
            </a:r>
            <a:r>
              <a:rPr lang="nl-NL" sz="2200">
                <a:solidFill>
                  <a:srgbClr val="3766A5"/>
                </a:solidFill>
                <a:latin typeface="PT Sans"/>
              </a:rPr>
              <a:t>op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)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318770" indent="-342900" defTabSz="6857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Is in contact met de HPG-collega’s op school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200" b="0" i="1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lang="nl-NL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8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95410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Rol van de SHZG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SHZG faciliteert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Opleidingsdagen voor begeleiders (gespreksvaardigheden ontwikkelen)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Landelijke </a:t>
            </a:r>
            <a:r>
              <a:rPr kumimoji="0" lang="nl-NL" sz="2000" b="0" i="0" u="none" strike="noStrike" kern="1200" cap="none" spc="0" normalizeH="0" baseline="0" noProof="0" err="1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leerlingendag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 (uitwisseling)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Community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Ondersteuning </a:t>
            </a:r>
            <a:r>
              <a:rPr lang="nl-NL" sz="2000">
                <a:solidFill>
                  <a:srgbClr val="3766A5"/>
                </a:solidFill>
                <a:latin typeface="PT Sans"/>
              </a:rPr>
              <a:t>HPG-afrondingsproces</a:t>
            </a:r>
            <a:endParaRPr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Regiobijeenkomsten: uitwisseling, projectbesprekingen en evaluatie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Coördinatie:</a:t>
            </a:r>
          </a:p>
          <a:p>
            <a:pPr marL="539115" marR="0" lvl="1" indent="-21971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Startbijeenkomst met coördinatoren per school</a:t>
            </a:r>
            <a:endParaRPr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539115" lvl="1" indent="-219710" defTabSz="685800">
              <a:buFont typeface="Arial" panose="020B0604020202020204" pitchFamily="34" charset="0"/>
              <a:buChar char="•"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Updaten </a:t>
            </a:r>
            <a:r>
              <a:rPr lang="nl-NL" sz="2000">
                <a:solidFill>
                  <a:srgbClr val="3766A5"/>
                </a:solidFill>
                <a:latin typeface="PT Sans"/>
              </a:rPr>
              <a:t>afrondingsprocedure</a:t>
            </a:r>
          </a:p>
          <a:p>
            <a:pPr marL="539115" marR="0" lvl="1" indent="-21971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solidFill>
                  <a:srgbClr val="3766A5"/>
                </a:solidFill>
                <a:latin typeface="PT Sans"/>
              </a:rPr>
              <a:t>Aanspreekpunt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 voor begeleiders: coördinator van de school</a:t>
            </a:r>
            <a:endParaRPr lang="nl-NL"/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Aanspreekpunt voor leerlingen: begeleider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PT Sans"/>
              </a:rPr>
              <a:t>Aanspreekpunt voor coördinatoren: projectleider HPG (SHZG) </a:t>
            </a:r>
            <a:endParaRPr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59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nl-NL" sz="4000" b="1">
                <a:solidFill>
                  <a:srgbClr val="FF6A00"/>
                </a:solidFill>
                <a:latin typeface="PT Sans"/>
              </a:rPr>
              <a:t>Welke bronnen kun je raadplegen?</a:t>
            </a:r>
            <a:endParaRPr lang="nl-NL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>
              <a:defRPr/>
            </a:pPr>
            <a:r>
              <a:rPr lang="nl-NL" sz="2200" b="1">
                <a:solidFill>
                  <a:srgbClr val="F710AC"/>
                </a:solidFill>
                <a:latin typeface="PT Sans"/>
              </a:rPr>
              <a:t>De HPG-website: </a:t>
            </a:r>
            <a:endParaRPr lang="nl-NL" sz="4000" b="1">
              <a:solidFill>
                <a:srgbClr val="F710AC"/>
              </a:solidFill>
              <a:latin typeface="PT Sans"/>
              <a:ea typeface="+mn-lt"/>
              <a:cs typeface="+mn-lt"/>
            </a:endParaRPr>
          </a:p>
          <a:p>
            <a:pPr>
              <a:defRPr/>
            </a:pPr>
            <a:r>
              <a:rPr lang="nl-NL" sz="2200">
                <a:ea typeface="+mn-lt"/>
                <a:cs typeface="+mn-lt"/>
                <a:hlinkClick r:id="rId3"/>
              </a:rPr>
              <a:t>https://hpg.gymnasia.nl/documenten-voor-begeleiders-en-coordinatoren/</a:t>
            </a:r>
            <a:endParaRPr lang="nl-NL" sz="4000" b="1">
              <a:solidFill>
                <a:srgbClr val="F710AC"/>
              </a:solidFill>
              <a:latin typeface="PT Sans"/>
            </a:endParaRPr>
          </a:p>
          <a:p>
            <a:pPr>
              <a:defRPr/>
            </a:pP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>
              <a:defRPr/>
            </a:pPr>
            <a:endParaRPr lang="nl-NL" sz="3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9EB76BE-2903-4F4A-96C0-FE5A71010273}"/>
              </a:ext>
            </a:extLst>
          </p:cNvPr>
          <p:cNvSpPr txBox="1"/>
          <p:nvPr/>
        </p:nvSpPr>
        <p:spPr>
          <a:xfrm>
            <a:off x="636791" y="4917364"/>
            <a:ext cx="70441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rgbClr val="F710AC"/>
                </a:solidFill>
                <a:latin typeface="PT Sans"/>
              </a:rPr>
              <a:t>En ook: </a:t>
            </a:r>
            <a:endParaRPr lang="nl-NL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nl-NL" b="1">
                <a:solidFill>
                  <a:srgbClr val="3766A5"/>
                </a:solidFill>
                <a:latin typeface="PT Sans"/>
              </a:rPr>
              <a:t>HPG-coördinator bij jou op school, Vraag Wijzer, HPG@gymnasia.nl</a:t>
            </a:r>
            <a:endParaRPr lang="nl-NL">
              <a:solidFill>
                <a:srgbClr val="3766A5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87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00B7A5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/>
              </a:rPr>
              <a:t>Waar gaan we het over hebben?</a:t>
            </a: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Calibri"/>
              </a:rPr>
              <a:t>Karakter en uitgangspunten HPG</a:t>
            </a:r>
            <a:endParaRPr lang="nl-NL" sz="2000">
              <a:solidFill>
                <a:srgbClr val="3766A5"/>
              </a:solidFill>
              <a:latin typeface="Calibri"/>
              <a:cs typeface="Calibri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Calibri"/>
              </a:rPr>
              <a:t>Inhoud van het HPG: project, competenties en persoonlijke ontwikkeling</a:t>
            </a:r>
            <a:endParaRPr lang="nl-NL" sz="2000">
              <a:solidFill>
                <a:srgbClr val="3766A5"/>
              </a:solidFill>
              <a:latin typeface="Calibri"/>
              <a:cs typeface="Calibri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Calibri"/>
              </a:rPr>
              <a:t>Het afrondingsproces </a:t>
            </a:r>
            <a:endParaRPr lang="nl-NL" sz="2000">
              <a:solidFill>
                <a:srgbClr val="3766A5"/>
              </a:solidFill>
              <a:latin typeface="Calibri"/>
              <a:cs typeface="Calibri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Calibri"/>
              </a:rPr>
              <a:t>Verwachtingen van begeleiders</a:t>
            </a:r>
            <a:endParaRPr lang="nl-NL" sz="2000">
              <a:solidFill>
                <a:srgbClr val="3766A5"/>
              </a:solidFill>
              <a:latin typeface="Calibri"/>
              <a:cs typeface="Calibri"/>
            </a:endParaRPr>
          </a:p>
          <a:p>
            <a:pPr marL="213995" indent="-213995" defTabSz="685800">
              <a:buFont typeface="Arial" panose="020B0604020202020204" pitchFamily="34" charset="0"/>
              <a:buChar char="•"/>
              <a:defRPr/>
            </a:pPr>
            <a:r>
              <a:rPr lang="nl-NL" sz="2000">
                <a:solidFill>
                  <a:srgbClr val="3766A5"/>
                </a:solidFill>
                <a:latin typeface="Calibri"/>
              </a:rPr>
              <a:t>Rol SHZG</a:t>
            </a:r>
            <a:endParaRPr lang="nl-NL" sz="2000">
              <a:solidFill>
                <a:srgbClr val="3766A5"/>
              </a:solidFill>
              <a:latin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0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00B7A5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Missie van het HPG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>
              <a:defRPr/>
            </a:pPr>
            <a:r>
              <a:rPr lang="nl-NL" sz="2200">
                <a:solidFill>
                  <a:srgbClr val="3766A5"/>
                </a:solidFill>
                <a:latin typeface="PT Sans" panose="020B0503020203020204" pitchFamily="34" charset="0"/>
              </a:rPr>
              <a:t>Met het HPG willen we bijdragen aan onderwijs dat ook het eigen vuur van de leerling ontsteekt voor de school en voor het leven.</a:t>
            </a:r>
            <a:endParaRPr lang="nl-NL" sz="2200" b="1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pic>
        <p:nvPicPr>
          <p:cNvPr id="3" name="Afbeelding 2" descr="Logo rechthoek sed vitae 2.jpg">
            <a:extLst>
              <a:ext uri="{FF2B5EF4-FFF2-40B4-BE49-F238E27FC236}">
                <a16:creationId xmlns:a16="http://schemas.microsoft.com/office/drawing/2014/main" id="{4D482930-7029-4392-8AD3-7D4F6A1DE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57" y="3968319"/>
            <a:ext cx="3049131" cy="15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2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556591" y="1222513"/>
            <a:ext cx="7484166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Uitgangspunten van HPG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err="1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Vraaggestuurd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, autonomie van de leerling staat voorop, aansluiten bij de interesse van de leerling.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nl-NL" sz="2400">
                <a:solidFill>
                  <a:srgbClr val="3766A5"/>
                </a:solidFill>
                <a:latin typeface="Calibri"/>
              </a:rPr>
              <a:t>Gericht op competentie-ontwikkeling en op persoonlijke groei.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Vanuit het waarderend perspectief.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3766A5"/>
                </a:solidFill>
                <a:latin typeface="Calibri"/>
              </a:rPr>
              <a:t>Voor leerlingen die extra’s aankunnen, ook als zij nu onregelmatig presteren.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3766A5"/>
                </a:solidFill>
                <a:latin typeface="Calibri"/>
              </a:rPr>
              <a:t>HPG als ontwikkelprogramma van de scholen onderling.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66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>
                <a:solidFill>
                  <a:srgbClr val="00B7A5"/>
                </a:solidFill>
                <a:latin typeface="+mn-lt"/>
              </a:rPr>
              <a:t>Wat maakt het HPG aantrekkelijk voor leerlingen?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00B7A5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pic>
        <p:nvPicPr>
          <p:cNvPr id="3" name="Afbeelding 2" descr="Schermafbeelding 2015-11-11 om 09.38.01.png">
            <a:extLst>
              <a:ext uri="{FF2B5EF4-FFF2-40B4-BE49-F238E27FC236}">
                <a16:creationId xmlns:a16="http://schemas.microsoft.com/office/drawing/2014/main" id="{460198E1-5837-400D-8406-69962D05E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" y="2796274"/>
            <a:ext cx="3159095" cy="322637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54C39D-D6A1-4655-8D5F-8E5DE2D22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11" y="2796274"/>
            <a:ext cx="2282628" cy="322637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733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Inhoud van het HPG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Project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defTabSz="685800"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Het rijke HPG-project (of HPG-projecten) vormt de kern van de activiteiten die de leerlingen in het kader van het HPG ontplooit. Een rijk project: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Vanuit interesse/drijfveer van de leerling zelf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Initiatief bij de leerling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Meerdere HPG-competenties bewust ontwikkelen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Diepgang 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Inspanning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Verbinding met de buitenwereld</a:t>
            </a:r>
          </a:p>
          <a:p>
            <a:pPr marL="600075" lvl="1" indent="-257175" defTabSz="685800">
              <a:buFont typeface="Wingdings" pitchFamily="2" charset="2"/>
              <a:buChar char="ü"/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Creëren: iets toevoegen, ontwikkelen, nalaten</a:t>
            </a:r>
          </a:p>
          <a:p>
            <a:pPr defTabSz="685800">
              <a:defRPr/>
            </a:pPr>
            <a:endParaRPr lang="nl-NL" sz="2000">
              <a:solidFill>
                <a:srgbClr val="3766A5"/>
              </a:solidFill>
              <a:latin typeface="PT Sans" panose="020B0503020203020204" pitchFamily="34" charset="0"/>
            </a:endParaRPr>
          </a:p>
          <a:p>
            <a:pPr defTabSz="685800">
              <a:defRPr/>
            </a:pPr>
            <a:r>
              <a:rPr lang="nl-NL" sz="2000">
                <a:solidFill>
                  <a:srgbClr val="3766A5"/>
                </a:solidFill>
                <a:latin typeface="PT Sans" panose="020B0503020203020204" pitchFamily="34" charset="0"/>
              </a:rPr>
              <a:t>Waar nodig of gewenst gebruikt de leerlingen andere buitenschoolse activiteiten om de ontwikkeling in de HPG-competenties te versterken en zichtbaar te maken.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00B7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Zomaar wat voorbeelden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00B7A5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356C2C-0712-49A0-8EC6-5C8D60D6C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3" y="1949652"/>
            <a:ext cx="2209800" cy="20669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6627432-B68B-4179-B53E-C27FB9EC7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344" y="2059577"/>
            <a:ext cx="2638415" cy="18943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9ED185B-856F-4FF0-9867-10B3C44A5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856" y="4219123"/>
            <a:ext cx="2465841" cy="13808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351B0D1-F2C8-4B82-8DA6-285B88A82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373" y="4219123"/>
            <a:ext cx="1952771" cy="19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8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564AB6-2013-5144-8378-CFC288BFC756}"/>
              </a:ext>
            </a:extLst>
          </p:cNvPr>
          <p:cNvSpPr txBox="1"/>
          <p:nvPr/>
        </p:nvSpPr>
        <p:spPr>
          <a:xfrm>
            <a:off x="556591" y="1222513"/>
            <a:ext cx="7484166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nl-NL" sz="4000" b="1">
                <a:solidFill>
                  <a:srgbClr val="00B7A5"/>
                </a:solidFill>
                <a:latin typeface="PT Sans"/>
              </a:rPr>
              <a:t>Wat doe je hiermee</a:t>
            </a: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00B7A5"/>
                </a:solidFill>
                <a:effectLst/>
                <a:uLnTx/>
                <a:uFillTx/>
                <a:latin typeface="PT Sans"/>
              </a:rPr>
              <a:t> als begeleider</a:t>
            </a:r>
            <a:r>
              <a:rPr lang="nl-NL" sz="4000" b="1">
                <a:solidFill>
                  <a:srgbClr val="00B7A5"/>
                </a:solidFill>
                <a:latin typeface="PT Sans"/>
              </a:rPr>
              <a:t> - project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00B7A5"/>
              </a:solidFill>
              <a:effectLst/>
              <a:uLnTx/>
              <a:uFillTx/>
              <a:latin typeface="PT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/>
              </a:rPr>
              <a:t>Wees vooral een leek!</a:t>
            </a:r>
            <a:endParaRPr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Procesgericht, geen expert</a:t>
            </a:r>
            <a:endParaRPr lang="nl-NL" sz="22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Coach: maak progressie zichtbaar en laat de leerling zelf passende vervolgstappen bepalen</a:t>
            </a:r>
            <a:endParaRPr lang="nl-NL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/>
              </a:rPr>
              <a:t>Benadruk het contact met </a:t>
            </a: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/>
              </a:rPr>
              <a:t>relevante derde</a:t>
            </a:r>
            <a:r>
              <a:rPr lang="nl-NL" sz="2200">
                <a:solidFill>
                  <a:srgbClr val="3766A5"/>
                </a:solidFill>
                <a:latin typeface="PT Sans"/>
              </a:rPr>
              <a:t>(n)</a:t>
            </a:r>
            <a:endParaRPr lang="nl-NL"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4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A616B6-51FF-5440-8744-CCC14231EF92}"/>
              </a:ext>
            </a:extLst>
          </p:cNvPr>
          <p:cNvSpPr txBox="1"/>
          <p:nvPr/>
        </p:nvSpPr>
        <p:spPr>
          <a:xfrm>
            <a:off x="636490" y="1222513"/>
            <a:ext cx="7484166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6A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Inhoud van het HPG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Competenties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 panose="020B0503020203020204" pitchFamily="34" charset="0"/>
              </a:rPr>
              <a:t>Brede ontwikkeling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 panose="020B0503020203020204" pitchFamily="34" charset="0"/>
              </a:rPr>
              <a:t>Op eigen wijze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nl-NL" sz="2200">
                <a:solidFill>
                  <a:srgbClr val="3766A5"/>
                </a:solidFill>
                <a:latin typeface="PT Sans" panose="020B0503020203020204" pitchFamily="34" charset="0"/>
              </a:rPr>
              <a:t>Met eigen leerdoelen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3766A5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F710AC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t>De basis: creëren 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Al doende:	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Onderzoeken &amp; Kennis vergaren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Communiceren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Samenwerken &amp; leiding geven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Reflecteren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3766A5"/>
                </a:solidFill>
                <a:effectLst/>
                <a:uLnTx/>
                <a:uFillTx/>
                <a:latin typeface="PT Sans" panose="020B0503020203020204" pitchFamily="34" charset="0"/>
              </a:rPr>
              <a:t>Vrije competentie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839"/>
              </a:buClr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>
              <a:ln>
                <a:noFill/>
              </a:ln>
              <a:solidFill>
                <a:srgbClr val="F710AC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8261B2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098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E7ECB611FF64A806E81294E573ACD" ma:contentTypeVersion="10" ma:contentTypeDescription="Een nieuw document maken." ma:contentTypeScope="" ma:versionID="fa9a56c6ab9d833caea81fcb2d0b8da6">
  <xsd:schema xmlns:xsd="http://www.w3.org/2001/XMLSchema" xmlns:xs="http://www.w3.org/2001/XMLSchema" xmlns:p="http://schemas.microsoft.com/office/2006/metadata/properties" xmlns:ns2="23e5e962-c6cd-4de6-b4dc-4cd06d9b66a9" xmlns:ns3="f001abcc-21f1-4d0f-a995-2f03bf94ce4d" targetNamespace="http://schemas.microsoft.com/office/2006/metadata/properties" ma:root="true" ma:fieldsID="2acf05b94254b82f3576806e290c7bb6" ns2:_="" ns3:_="">
    <xsd:import namespace="23e5e962-c6cd-4de6-b4dc-4cd06d9b66a9"/>
    <xsd:import namespace="f001abcc-21f1-4d0f-a995-2f03bf94c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5e962-c6cd-4de6-b4dc-4cd06d9b66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1abcc-21f1-4d0f-a995-2f03bf94ce4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5CA1AA-3FC6-4D8C-9F79-8493F93B0D02}">
  <ds:schemaRefs>
    <ds:schemaRef ds:uri="23e5e962-c6cd-4de6-b4dc-4cd06d9b66a9"/>
    <ds:schemaRef ds:uri="f001abcc-21f1-4d0f-a995-2f03bf94ce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DA2FAA-E185-4862-9ACE-E69607C661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7BB71-4382-4634-9B9B-DDC6C9D7237D}">
  <ds:schemaRefs>
    <ds:schemaRef ds:uri="cbb5029d-91b6-4caa-b5f3-7a12c1a01c6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Saskia Mpiana</dc:creator>
  <cp:revision>1</cp:revision>
  <dcterms:created xsi:type="dcterms:W3CDTF">2021-03-09T12:03:35Z</dcterms:created>
  <dcterms:modified xsi:type="dcterms:W3CDTF">2024-09-11T08:05:58Z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0x010100F87E7ECB611FF64A806E81294E573ACD</vt:lpwstr>
  </property>
</Properties>
</file>